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63" r:id="rId2"/>
    <p:sldId id="287" r:id="rId3"/>
    <p:sldId id="265" r:id="rId4"/>
    <p:sldId id="260" r:id="rId5"/>
    <p:sldId id="271" r:id="rId6"/>
    <p:sldId id="273" r:id="rId7"/>
    <p:sldId id="293" r:id="rId8"/>
    <p:sldId id="288" r:id="rId9"/>
    <p:sldId id="290" r:id="rId10"/>
    <p:sldId id="292" r:id="rId11"/>
    <p:sldId id="272" r:id="rId12"/>
    <p:sldId id="275" r:id="rId13"/>
    <p:sldId id="291" r:id="rId14"/>
    <p:sldId id="276" r:id="rId15"/>
    <p:sldId id="281" r:id="rId16"/>
    <p:sldId id="280" r:id="rId17"/>
    <p:sldId id="289" r:id="rId18"/>
    <p:sldId id="282" r:id="rId19"/>
    <p:sldId id="283" r:id="rId20"/>
    <p:sldId id="284" r:id="rId21"/>
    <p:sldId id="285" r:id="rId22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3" d="100"/>
          <a:sy n="83" d="100"/>
        </p:scale>
        <p:origin x="-130" y="29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216FEB-31B3-4130-9D70-E99972C67590}" type="datetimeFigureOut">
              <a:rPr lang="pt-PT" smtClean="0"/>
              <a:t>09-05-2017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6EE5AB-E3A3-46F5-B6A7-808703BD152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872205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/>
              <a:t>Faça clique para editar o estilo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ADBE3-0881-4370-8612-B232FF12299C}" type="datetime1">
              <a:rPr lang="pt-PT" smtClean="0"/>
              <a:t>09-05-2017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738BC-C226-4D58-9959-77EAD4F6A1C4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41329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E9658-F070-4AE7-A144-8B91308A9FBD}" type="datetime1">
              <a:rPr lang="pt-PT" smtClean="0"/>
              <a:t>09-05-2017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738BC-C226-4D58-9959-77EAD4F6A1C4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96075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9CD4E-87C8-4F2E-8D3A-39DBFA5AF1A4}" type="datetime1">
              <a:rPr lang="pt-PT" smtClean="0"/>
              <a:t>09-05-2017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738BC-C226-4D58-9959-77EAD4F6A1C4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75781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AD75D-F97A-4742-BC73-ABE12B3EAA29}" type="datetime1">
              <a:rPr lang="pt-PT" smtClean="0"/>
              <a:t>09-05-2017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738BC-C226-4D58-9959-77EAD4F6A1C4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494224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6A1B7-E427-4294-847E-203444B9A22F}" type="datetime1">
              <a:rPr lang="pt-PT" smtClean="0"/>
              <a:t>09-05-2017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738BC-C226-4D58-9959-77EAD4F6A1C4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40689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5F4F2-B85A-4B4F-A8BE-AADBA73E6D32}" type="datetime1">
              <a:rPr lang="pt-PT" smtClean="0"/>
              <a:t>09-05-2017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738BC-C226-4D58-9959-77EAD4F6A1C4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31668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40D6E-95EA-402E-946C-8611C77A2E44}" type="datetime1">
              <a:rPr lang="pt-PT" smtClean="0"/>
              <a:t>09-05-2017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738BC-C226-4D58-9959-77EAD4F6A1C4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386375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6CDC3-D3ED-4A9B-A408-F3BD5C940674}" type="datetime1">
              <a:rPr lang="pt-PT" smtClean="0"/>
              <a:t>09-05-2017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738BC-C226-4D58-9959-77EAD4F6A1C4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531127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B514A-1695-4B69-A1B3-1D8B7A81C782}" type="datetime1">
              <a:rPr lang="pt-PT" smtClean="0"/>
              <a:t>09-05-2017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738BC-C226-4D58-9959-77EAD4F6A1C4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8216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E5A54-07E7-4C7D-B2E1-9F3BE9F45F6F}" type="datetime1">
              <a:rPr lang="pt-PT" smtClean="0"/>
              <a:t>09-05-2017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738BC-C226-4D58-9959-77EAD4F6A1C4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124014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46070-7504-4E2E-B294-D82F86197AFA}" type="datetime1">
              <a:rPr lang="pt-PT" smtClean="0"/>
              <a:t>09-05-2017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738BC-C226-4D58-9959-77EAD4F6A1C4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61702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372CBF-027B-4D10-90B4-A077B724A609}" type="datetime1">
              <a:rPr lang="pt-PT" smtClean="0"/>
              <a:t>09-05-2017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D738BC-C226-4D58-9959-77EAD4F6A1C4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90743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0.png"/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290.png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0.png"/><Relationship Id="rId2" Type="http://schemas.openxmlformats.org/officeDocument/2006/relationships/image" Target="../media/image3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Axiomatização da geometria</a:t>
            </a: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0" y="1628800"/>
            <a:ext cx="9144000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PT" sz="2200" dirty="0"/>
              <a:t>Substituindo o </a:t>
            </a:r>
            <a:r>
              <a:rPr lang="pt-PT" sz="2200" dirty="0">
                <a:solidFill>
                  <a:srgbClr val="FF0000"/>
                </a:solidFill>
              </a:rPr>
              <a:t>5.º postulado de Euclides </a:t>
            </a:r>
            <a:r>
              <a:rPr lang="pt-PT" sz="2200" dirty="0"/>
              <a:t>por outro equivalente surgiu o denominado </a:t>
            </a:r>
            <a:r>
              <a:rPr lang="pt-PT" sz="2200" b="1" dirty="0"/>
              <a:t>axioma euclidiano de paralelismo</a:t>
            </a:r>
            <a:r>
              <a:rPr lang="pt-PT" sz="2200" dirty="0"/>
              <a:t>:</a:t>
            </a: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1259632" y="2708920"/>
            <a:ext cx="6984775" cy="100811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2200" b="1" dirty="0"/>
              <a:t>Por um ponto P fora de uma </a:t>
            </a:r>
            <a:r>
              <a:rPr lang="pt-PT" sz="2200" b="1" dirty="0" err="1"/>
              <a:t>reta</a:t>
            </a:r>
            <a:r>
              <a:rPr lang="pt-PT" sz="2200" b="1" dirty="0"/>
              <a:t> r passa, no máximo, uma </a:t>
            </a:r>
            <a:r>
              <a:rPr lang="pt-PT" sz="2200" b="1" dirty="0" err="1"/>
              <a:t>reta</a:t>
            </a:r>
            <a:r>
              <a:rPr lang="pt-PT" sz="2200" b="1" dirty="0"/>
              <a:t> a ela paralela 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26" b="20005"/>
          <a:stretch/>
        </p:blipFill>
        <p:spPr bwMode="auto">
          <a:xfrm>
            <a:off x="3131840" y="4005064"/>
            <a:ext cx="2513386" cy="798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Marcador de Posição do Número do Diapositivo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738BC-C226-4D58-9959-77EAD4F6A1C4}" type="slidenum">
              <a:rPr lang="pt-PT" smtClean="0"/>
              <a:t>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99614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pt-PT" b="1" dirty="0"/>
              <a:t>Posição relativa de </a:t>
            </a:r>
            <a:r>
              <a:rPr lang="pt-PT" b="1" dirty="0" err="1"/>
              <a:t>retas</a:t>
            </a:r>
            <a:r>
              <a:rPr lang="pt-PT" b="1" dirty="0"/>
              <a:t> no espaço</a:t>
            </a:r>
          </a:p>
        </p:txBody>
      </p:sp>
      <p:sp>
        <p:nvSpPr>
          <p:cNvPr id="2" name="Marcador de Posição do Número do Diapositivo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738BC-C226-4D58-9959-77EAD4F6A1C4}" type="slidenum">
              <a:rPr lang="pt-PT" smtClean="0"/>
              <a:t>2</a:t>
            </a:fld>
            <a:endParaRPr lang="pt-PT"/>
          </a:p>
        </p:txBody>
      </p:sp>
      <p:pic>
        <p:nvPicPr>
          <p:cNvPr id="5" name="Imagem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340768"/>
            <a:ext cx="7560840" cy="43924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404801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/>
          <p:cNvSpPr txBox="1">
            <a:spLocks/>
          </p:cNvSpPr>
          <p:nvPr/>
        </p:nvSpPr>
        <p:spPr>
          <a:xfrm>
            <a:off x="0" y="1412776"/>
            <a:ext cx="8820472" cy="1089248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2200" b="1" dirty="0">
                <a:solidFill>
                  <a:srgbClr val="7030A0"/>
                </a:solidFill>
              </a:rPr>
              <a:t>Teorema 1</a:t>
            </a:r>
            <a:r>
              <a:rPr lang="pt-PT" sz="2200" dirty="0"/>
              <a:t>: Se uma reta t interseta uma de duas retas paralelas, r ou s, e é com elas complanar, então interseta a outra. </a:t>
            </a:r>
            <a:r>
              <a:rPr lang="pt-PT" sz="2200" dirty="0" err="1"/>
              <a:t>Pág</a:t>
            </a:r>
            <a:r>
              <a:rPr lang="pt-PT" sz="2200" dirty="0"/>
              <a:t> 59</a:t>
            </a:r>
          </a:p>
        </p:txBody>
      </p:sp>
      <p:sp>
        <p:nvSpPr>
          <p:cNvPr id="10" name="Título 1"/>
          <p:cNvSpPr txBox="1">
            <a:spLocks/>
          </p:cNvSpPr>
          <p:nvPr/>
        </p:nvSpPr>
        <p:spPr>
          <a:xfrm>
            <a:off x="0" y="2636912"/>
            <a:ext cx="8820472" cy="94523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2200" b="1" dirty="0">
                <a:solidFill>
                  <a:srgbClr val="7030A0"/>
                </a:solidFill>
              </a:rPr>
              <a:t>Teorema 2: </a:t>
            </a:r>
            <a:r>
              <a:rPr lang="pt-PT" sz="2200" dirty="0"/>
              <a:t>Dois ângulos correspondentes determinados por uma secante em duas retas paralelas são iguais. </a:t>
            </a:r>
            <a:r>
              <a:rPr lang="pt-PT" sz="2200" dirty="0" err="1"/>
              <a:t>Pág</a:t>
            </a:r>
            <a:r>
              <a:rPr lang="pt-PT" sz="2200" dirty="0"/>
              <a:t> 59</a:t>
            </a: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7885" y="3861048"/>
            <a:ext cx="8812587" cy="864096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2200" dirty="0">
                <a:solidFill>
                  <a:srgbClr val="7030A0"/>
                </a:solidFill>
              </a:rPr>
              <a:t>Teorema 3: </a:t>
            </a:r>
            <a:r>
              <a:rPr lang="pt-PT" sz="2200" dirty="0"/>
              <a:t>Duas retas paralelas a uma terceira, num dado plano, são paralelas entre si. </a:t>
            </a:r>
            <a:r>
              <a:rPr lang="pt-PT" sz="2200" dirty="0" err="1"/>
              <a:t>Pág</a:t>
            </a:r>
            <a:r>
              <a:rPr lang="pt-PT" sz="2200" dirty="0"/>
              <a:t> 60</a:t>
            </a: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179512" y="413792"/>
            <a:ext cx="9144000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2200" dirty="0">
                <a:solidFill>
                  <a:srgbClr val="7030A0"/>
                </a:solidFill>
              </a:rPr>
              <a:t>O </a:t>
            </a:r>
            <a:r>
              <a:rPr lang="pt-PT" sz="2200" b="1" dirty="0">
                <a:solidFill>
                  <a:srgbClr val="7030A0"/>
                </a:solidFill>
              </a:rPr>
              <a:t>axioma euclidiano de paralelismo</a:t>
            </a:r>
            <a:r>
              <a:rPr lang="pt-PT" sz="2200" dirty="0">
                <a:solidFill>
                  <a:srgbClr val="7030A0"/>
                </a:solidFill>
              </a:rPr>
              <a:t> </a:t>
            </a:r>
            <a:r>
              <a:rPr lang="pt-PT" sz="2200" dirty="0"/>
              <a:t>permite demonstrar os seguintes teoremas:</a:t>
            </a: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755068" y="5229200"/>
            <a:ext cx="7992887" cy="100811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2200" b="1" dirty="0">
                <a:solidFill>
                  <a:srgbClr val="FF0000"/>
                </a:solidFill>
              </a:rPr>
              <a:t>Duas retas paralelas a uma terceira (as três não são necessariamente complanares) são paralelas entre si.</a:t>
            </a:r>
            <a:r>
              <a:rPr lang="pt-PT" sz="2200" dirty="0"/>
              <a:t> </a:t>
            </a:r>
            <a:r>
              <a:rPr lang="pt-PT" sz="2200" dirty="0" err="1"/>
              <a:t>Pág</a:t>
            </a:r>
            <a:r>
              <a:rPr lang="pt-PT" sz="2200" dirty="0"/>
              <a:t> 60</a:t>
            </a:r>
          </a:p>
          <a:p>
            <a:pPr algn="l"/>
            <a:endParaRPr lang="pt-PT" sz="2200" b="1" dirty="0">
              <a:solidFill>
                <a:srgbClr val="FF0000"/>
              </a:solidFill>
            </a:endParaRPr>
          </a:p>
        </p:txBody>
      </p:sp>
      <p:sp>
        <p:nvSpPr>
          <p:cNvPr id="2" name="Marcador de Posição do Número do Diapositivo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738BC-C226-4D58-9959-77EAD4F6A1C4}" type="slidenum">
              <a:rPr lang="pt-PT" smtClean="0"/>
              <a:t>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43477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6" grpId="0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-10861" y="0"/>
            <a:ext cx="91440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2200" b="1" dirty="0">
                <a:solidFill>
                  <a:srgbClr val="7030A0"/>
                </a:solidFill>
              </a:rPr>
              <a:t>Teorema 1</a:t>
            </a:r>
            <a:r>
              <a:rPr lang="pt-PT" sz="2200" dirty="0">
                <a:solidFill>
                  <a:srgbClr val="7030A0"/>
                </a:solidFill>
              </a:rPr>
              <a:t>:</a:t>
            </a:r>
            <a:r>
              <a:rPr lang="pt-PT" sz="2200" dirty="0"/>
              <a:t> </a:t>
            </a:r>
            <a:r>
              <a:rPr lang="pt-PT" sz="2200" b="1" dirty="0">
                <a:solidFill>
                  <a:schemeClr val="accent1"/>
                </a:solidFill>
              </a:rPr>
              <a:t>Se uma </a:t>
            </a:r>
            <a:r>
              <a:rPr lang="pt-PT" sz="2200" b="1" dirty="0" err="1">
                <a:solidFill>
                  <a:schemeClr val="accent1"/>
                </a:solidFill>
              </a:rPr>
              <a:t>reta</a:t>
            </a:r>
            <a:r>
              <a:rPr lang="pt-PT" sz="2200" b="1" dirty="0">
                <a:solidFill>
                  <a:schemeClr val="accent1"/>
                </a:solidFill>
              </a:rPr>
              <a:t> t </a:t>
            </a:r>
            <a:r>
              <a:rPr lang="pt-PT" sz="2200" b="1" dirty="0" err="1">
                <a:solidFill>
                  <a:schemeClr val="accent1"/>
                </a:solidFill>
              </a:rPr>
              <a:t>interseta</a:t>
            </a:r>
            <a:r>
              <a:rPr lang="pt-PT" sz="2200" b="1" dirty="0">
                <a:solidFill>
                  <a:schemeClr val="accent1"/>
                </a:solidFill>
              </a:rPr>
              <a:t> uma de duas </a:t>
            </a:r>
            <a:r>
              <a:rPr lang="pt-PT" sz="2200" b="1" dirty="0" err="1">
                <a:solidFill>
                  <a:schemeClr val="accent1"/>
                </a:solidFill>
              </a:rPr>
              <a:t>retas</a:t>
            </a:r>
            <a:r>
              <a:rPr lang="pt-PT" sz="2200" b="1" dirty="0">
                <a:solidFill>
                  <a:schemeClr val="accent1"/>
                </a:solidFill>
              </a:rPr>
              <a:t> paralelas, r ou s, e é com elas complanar, então </a:t>
            </a:r>
            <a:r>
              <a:rPr lang="pt-PT" sz="2200" b="1" dirty="0" err="1">
                <a:solidFill>
                  <a:schemeClr val="accent1"/>
                </a:solidFill>
              </a:rPr>
              <a:t>interseta</a:t>
            </a:r>
            <a:r>
              <a:rPr lang="pt-PT" sz="2200" b="1" dirty="0">
                <a:solidFill>
                  <a:schemeClr val="accent1"/>
                </a:solidFill>
              </a:rPr>
              <a:t> a outra.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312" b="26830"/>
          <a:stretch/>
        </p:blipFill>
        <p:spPr bwMode="auto">
          <a:xfrm>
            <a:off x="1259632" y="980728"/>
            <a:ext cx="5534025" cy="1080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ítulo 1"/>
          <p:cNvSpPr txBox="1">
            <a:spLocks/>
          </p:cNvSpPr>
          <p:nvPr/>
        </p:nvSpPr>
        <p:spPr>
          <a:xfrm>
            <a:off x="-10861" y="5626224"/>
            <a:ext cx="9120316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355600" algn="l"/>
            <a:endParaRPr lang="pt-PT" sz="2200" dirty="0"/>
          </a:p>
        </p:txBody>
      </p:sp>
      <p:sp>
        <p:nvSpPr>
          <p:cNvPr id="2" name="Marcador de Posição do Número do Diapositivo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738BC-C226-4D58-9959-77EAD4F6A1C4}" type="slidenum">
              <a:rPr lang="pt-PT" smtClean="0"/>
              <a:t>4</a:t>
            </a:fld>
            <a:endParaRPr lang="pt-PT"/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0" y="2024220"/>
            <a:ext cx="91440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2200" b="1" dirty="0"/>
              <a:t>Teorema 2: </a:t>
            </a:r>
            <a:r>
              <a:rPr lang="pt-PT" sz="2200" b="1" dirty="0">
                <a:solidFill>
                  <a:schemeClr val="accent1"/>
                </a:solidFill>
              </a:rPr>
              <a:t>Dois ângulos correspondentes determinados por uma secante em duas </a:t>
            </a:r>
            <a:r>
              <a:rPr lang="pt-PT" sz="2200" b="1" dirty="0" err="1">
                <a:solidFill>
                  <a:schemeClr val="accent1"/>
                </a:solidFill>
              </a:rPr>
              <a:t>retas</a:t>
            </a:r>
            <a:r>
              <a:rPr lang="pt-PT" sz="2200" b="1" dirty="0">
                <a:solidFill>
                  <a:schemeClr val="accent1"/>
                </a:solidFill>
              </a:rPr>
              <a:t> paralelas são iguais.</a:t>
            </a:r>
          </a:p>
        </p:txBody>
      </p:sp>
      <p:sp>
        <p:nvSpPr>
          <p:cNvPr id="13" name="Título 1"/>
          <p:cNvSpPr txBox="1">
            <a:spLocks/>
          </p:cNvSpPr>
          <p:nvPr/>
        </p:nvSpPr>
        <p:spPr>
          <a:xfrm>
            <a:off x="1782" y="3281001"/>
            <a:ext cx="91440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2200" dirty="0">
                <a:solidFill>
                  <a:srgbClr val="7030A0"/>
                </a:solidFill>
              </a:rPr>
              <a:t>Teorema 3: </a:t>
            </a:r>
            <a:r>
              <a:rPr lang="pt-PT" sz="2200" b="1" dirty="0">
                <a:solidFill>
                  <a:srgbClr val="0070C0"/>
                </a:solidFill>
              </a:rPr>
              <a:t>Duas </a:t>
            </a:r>
            <a:r>
              <a:rPr lang="pt-PT" sz="2200" b="1" dirty="0" err="1">
                <a:solidFill>
                  <a:srgbClr val="0070C0"/>
                </a:solidFill>
              </a:rPr>
              <a:t>retas</a:t>
            </a:r>
            <a:r>
              <a:rPr lang="pt-PT" sz="2200" b="1" dirty="0">
                <a:solidFill>
                  <a:srgbClr val="0070C0"/>
                </a:solidFill>
              </a:rPr>
              <a:t> paralelas a uma terceira, num dado plano, são paralelas entre si.</a:t>
            </a:r>
          </a:p>
        </p:txBody>
      </p:sp>
    </p:spTree>
    <p:extLst>
      <p:ext uri="{BB962C8B-B14F-4D97-AF65-F5344CB8AC3E}">
        <p14:creationId xmlns:p14="http://schemas.microsoft.com/office/powerpoint/2010/main" val="4127948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/>
          <p:cNvSpPr txBox="1">
            <a:spLocks/>
          </p:cNvSpPr>
          <p:nvPr/>
        </p:nvSpPr>
        <p:spPr>
          <a:xfrm>
            <a:off x="0" y="908720"/>
            <a:ext cx="9144000" cy="7239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2200" dirty="0"/>
              <a:t>Modos de definir um plano:</a:t>
            </a:r>
          </a:p>
        </p:txBody>
      </p:sp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pt-PT" b="1" dirty="0"/>
              <a:t>Modos de definir um Plano</a:t>
            </a:r>
          </a:p>
        </p:txBody>
      </p:sp>
      <p:pic>
        <p:nvPicPr>
          <p:cNvPr id="9" name="Imagem 8"/>
          <p:cNvPicPr/>
          <p:nvPr/>
        </p:nvPicPr>
        <p:blipFill rotWithShape="1">
          <a:blip r:embed="rId2"/>
          <a:srcRect r="71235" b="75980"/>
          <a:stretch/>
        </p:blipFill>
        <p:spPr>
          <a:xfrm>
            <a:off x="395536" y="2566823"/>
            <a:ext cx="2880320" cy="1584176"/>
          </a:xfrm>
          <a:prstGeom prst="rect">
            <a:avLst/>
          </a:prstGeom>
        </p:spPr>
      </p:pic>
      <p:sp>
        <p:nvSpPr>
          <p:cNvPr id="12" name="Título 1"/>
          <p:cNvSpPr txBox="1">
            <a:spLocks/>
          </p:cNvSpPr>
          <p:nvPr/>
        </p:nvSpPr>
        <p:spPr>
          <a:xfrm>
            <a:off x="755576" y="1632639"/>
            <a:ext cx="6984775" cy="100811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2200" b="1" dirty="0"/>
              <a:t>Três pontos não colineares definem um plano.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ítulo 1"/>
              <p:cNvSpPr txBox="1">
                <a:spLocks/>
              </p:cNvSpPr>
              <p:nvPr/>
            </p:nvSpPr>
            <p:spPr>
              <a:xfrm>
                <a:off x="2915816" y="2996952"/>
                <a:ext cx="6228184" cy="723919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 fontScale="97500"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pt-PT" sz="2200" dirty="0"/>
                  <a:t>Neste exemplo podemos dizer </a:t>
                </a:r>
                <a:r>
                  <a:rPr lang="pt-PT" sz="2200" dirty="0">
                    <a:solidFill>
                      <a:srgbClr val="FF0000"/>
                    </a:solidFill>
                  </a:rPr>
                  <a:t>plano ABC </a:t>
                </a:r>
                <a:r>
                  <a:rPr lang="pt-PT" sz="2200" dirty="0"/>
                  <a:t>ou </a:t>
                </a:r>
                <a:r>
                  <a:rPr lang="pt-PT" sz="2200" dirty="0">
                    <a:solidFill>
                      <a:srgbClr val="FF0000"/>
                    </a:solidFill>
                  </a:rPr>
                  <a:t>plano </a:t>
                </a:r>
                <a14:m>
                  <m:oMath xmlns:m="http://schemas.openxmlformats.org/officeDocument/2006/math">
                    <m:r>
                      <a:rPr lang="pt-PT" sz="2200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𝛼</m:t>
                    </m:r>
                  </m:oMath>
                </a14:m>
                <a:r>
                  <a:rPr lang="pt-PT" sz="2200" dirty="0">
                    <a:solidFill>
                      <a:srgbClr val="FF0000"/>
                    </a:solidFill>
                  </a:rPr>
                  <a:t>. </a:t>
                </a:r>
                <a:endParaRPr lang="pt-PT" sz="2200" dirty="0"/>
              </a:p>
            </p:txBody>
          </p:sp>
        </mc:Choice>
        <mc:Fallback xmlns="">
          <p:sp>
            <p:nvSpPr>
              <p:cNvPr id="14" name="Títul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816" y="2996952"/>
                <a:ext cx="6228184" cy="723919"/>
              </a:xfrm>
              <a:prstGeom prst="rect">
                <a:avLst/>
              </a:prstGeom>
              <a:blipFill rotWithShape="0">
                <a:blip r:embed="rId3"/>
                <a:stretch>
                  <a:fillRect l="-1174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aixaDeTexto 3"/>
          <p:cNvSpPr txBox="1"/>
          <p:nvPr/>
        </p:nvSpPr>
        <p:spPr>
          <a:xfrm>
            <a:off x="2267744" y="3452949"/>
            <a:ext cx="50405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sp>
        <p:nvSpPr>
          <p:cNvPr id="15" name="Título 1"/>
          <p:cNvSpPr txBox="1">
            <a:spLocks/>
          </p:cNvSpPr>
          <p:nvPr/>
        </p:nvSpPr>
        <p:spPr>
          <a:xfrm>
            <a:off x="-27418" y="3880873"/>
            <a:ext cx="9171418" cy="7239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1800" dirty="0"/>
              <a:t>Desta definição resulta que também se pode definir um plano </a:t>
            </a:r>
          </a:p>
          <a:p>
            <a:pPr algn="l"/>
            <a:r>
              <a:rPr lang="pt-PT" sz="1800" dirty="0"/>
              <a:t>de uma das formas seguintes: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0" t="7469" r="2113" b="7302"/>
          <a:stretch/>
        </p:blipFill>
        <p:spPr bwMode="auto">
          <a:xfrm>
            <a:off x="1106115" y="4628458"/>
            <a:ext cx="6931770" cy="2229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Marcador de Posição do Número do Diapositivo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738BC-C226-4D58-9959-77EAD4F6A1C4}" type="slidenum">
              <a:rPr lang="pt-PT" smtClean="0"/>
              <a:t>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08490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pt-PT" b="1" dirty="0"/>
              <a:t>Posição relativa de uma reta e um plano</a:t>
            </a:r>
          </a:p>
        </p:txBody>
      </p:sp>
      <p:grpSp>
        <p:nvGrpSpPr>
          <p:cNvPr id="3" name="Grupo 2"/>
          <p:cNvGrpSpPr/>
          <p:nvPr/>
        </p:nvGrpSpPr>
        <p:grpSpPr>
          <a:xfrm>
            <a:off x="899592" y="1143000"/>
            <a:ext cx="7416824" cy="5094312"/>
            <a:chOff x="899592" y="1143000"/>
            <a:chExt cx="7416824" cy="5094312"/>
          </a:xfrm>
        </p:grpSpPr>
        <p:pic>
          <p:nvPicPr>
            <p:cNvPr id="10" name="Imagem 9"/>
            <p:cNvPicPr/>
            <p:nvPr/>
          </p:nvPicPr>
          <p:blipFill rotWithShape="1">
            <a:blip r:embed="rId2" cstate="print"/>
            <a:srcRect/>
            <a:stretch/>
          </p:blipFill>
          <p:spPr bwMode="auto">
            <a:xfrm>
              <a:off x="899592" y="1143000"/>
              <a:ext cx="7416824" cy="5094312"/>
            </a:xfrm>
            <a:prstGeom prst="rect">
              <a:avLst/>
            </a:prstGeom>
            <a:noFill/>
            <a:ln w="38100">
              <a:solidFill>
                <a:srgbClr val="0070C0"/>
              </a:solidFill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2" name="CaixaDeTexto 1"/>
            <p:cNvSpPr txBox="1"/>
            <p:nvPr/>
          </p:nvSpPr>
          <p:spPr>
            <a:xfrm>
              <a:off x="2915816" y="1556792"/>
              <a:ext cx="144016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pt-PT" b="1" dirty="0"/>
                <a:t>Secante</a:t>
              </a:r>
            </a:p>
          </p:txBody>
        </p:sp>
      </p:grp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738BC-C226-4D58-9959-77EAD4F6A1C4}" type="slidenum">
              <a:rPr lang="pt-PT" smtClean="0"/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145606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pt-PT" sz="2000" b="1" dirty="0">
                <a:solidFill>
                  <a:srgbClr val="7030A0"/>
                </a:solidFill>
                <a:latin typeface="+mn-lt"/>
                <a:ea typeface="+mn-ea"/>
                <a:cs typeface="+mn-cs"/>
              </a:rPr>
              <a:t>Critério de paralelismo entre uma </a:t>
            </a:r>
            <a:r>
              <a:rPr lang="pt-PT" sz="2000" b="1" dirty="0" err="1">
                <a:solidFill>
                  <a:srgbClr val="7030A0"/>
                </a:solidFill>
                <a:latin typeface="+mn-lt"/>
                <a:ea typeface="+mn-ea"/>
                <a:cs typeface="+mn-cs"/>
              </a:rPr>
              <a:t>reta</a:t>
            </a:r>
            <a:r>
              <a:rPr lang="pt-PT" sz="2000" b="1" dirty="0">
                <a:solidFill>
                  <a:srgbClr val="7030A0"/>
                </a:solidFill>
                <a:latin typeface="+mn-lt"/>
                <a:ea typeface="+mn-ea"/>
                <a:cs typeface="+mn-cs"/>
              </a:rPr>
              <a:t> e um plano</a:t>
            </a:r>
            <a:br>
              <a:rPr lang="pt-PT" sz="2000" b="1" dirty="0">
                <a:solidFill>
                  <a:srgbClr val="7030A0"/>
                </a:solidFill>
                <a:latin typeface="+mn-lt"/>
                <a:ea typeface="+mn-ea"/>
                <a:cs typeface="+mn-cs"/>
              </a:rPr>
            </a:br>
            <a:endParaRPr lang="pt-PT" sz="2000" b="1" dirty="0">
              <a:solidFill>
                <a:srgbClr val="7030A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Marcador de Posição do Número do Diapositivo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738BC-C226-4D58-9959-77EAD4F6A1C4}" type="slidenum">
              <a:rPr lang="pt-PT" smtClean="0"/>
              <a:t>7</a:t>
            </a:fld>
            <a:endParaRPr lang="pt-PT"/>
          </a:p>
        </p:txBody>
      </p:sp>
      <p:sp>
        <p:nvSpPr>
          <p:cNvPr id="4" name="Rectângulo 3"/>
          <p:cNvSpPr/>
          <p:nvPr/>
        </p:nvSpPr>
        <p:spPr>
          <a:xfrm>
            <a:off x="179512" y="1264485"/>
            <a:ext cx="601214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 smtClean="0"/>
              <a:t>A </a:t>
            </a:r>
            <a:r>
              <a:rPr lang="pt-PT" dirty="0"/>
              <a:t>Sofia quer fixar um fio numa parede para pendurar brincos.</a:t>
            </a:r>
          </a:p>
          <a:p>
            <a:r>
              <a:rPr lang="pt-PT" dirty="0"/>
              <a:t>Como deve proceder de modo a garantir que o fio seja estritamente paralelo ao chão, para os brincos não deslizarem?</a:t>
            </a:r>
          </a:p>
          <a:p>
            <a:r>
              <a:rPr lang="pt-PT" dirty="0"/>
              <a:t> </a:t>
            </a:r>
          </a:p>
          <a:p>
            <a:r>
              <a:rPr lang="pt-PT" dirty="0"/>
              <a:t>Basta que o fio seja </a:t>
            </a:r>
            <a:r>
              <a:rPr lang="pt-PT" b="1" dirty="0"/>
              <a:t>_____________________________</a:t>
            </a:r>
            <a:r>
              <a:rPr lang="pt-PT" dirty="0"/>
              <a:t> a uma </a:t>
            </a:r>
            <a:r>
              <a:rPr lang="pt-PT" dirty="0" err="1"/>
              <a:t>reta</a:t>
            </a:r>
            <a:r>
              <a:rPr lang="pt-PT" dirty="0"/>
              <a:t> </a:t>
            </a:r>
            <a:r>
              <a:rPr lang="pt-PT" dirty="0" smtClean="0"/>
              <a:t>contida no chão.</a:t>
            </a:r>
            <a:endParaRPr lang="pt-PT" dirty="0"/>
          </a:p>
        </p:txBody>
      </p:sp>
      <p:pic>
        <p:nvPicPr>
          <p:cNvPr id="5" name="Imagem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91657" y="1261959"/>
            <a:ext cx="2808327" cy="151896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046834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>
          <a:xfrm>
            <a:off x="899592" y="476672"/>
            <a:ext cx="9144000" cy="7239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2200" b="1" dirty="0">
                <a:solidFill>
                  <a:srgbClr val="7030A0"/>
                </a:solidFill>
              </a:rPr>
              <a:t>Critério de paralelismo entre reta e plano:</a:t>
            </a: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896964" y="2729589"/>
            <a:ext cx="7131420" cy="77651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1600" b="1" dirty="0"/>
              <a:t>Para que uma reta seja paralela a um plano é condição necessária e suficiente que exista nesse plano uma reta paralela à dada</a:t>
            </a:r>
            <a:r>
              <a:rPr lang="pt-PT" sz="2200" b="1" dirty="0"/>
              <a:t>.</a:t>
            </a:r>
          </a:p>
        </p:txBody>
      </p:sp>
      <p:pic>
        <p:nvPicPr>
          <p:cNvPr id="8" name="Imagem 7"/>
          <p:cNvPicPr/>
          <p:nvPr/>
        </p:nvPicPr>
        <p:blipFill rotWithShape="1">
          <a:blip r:embed="rId2"/>
          <a:srcRect l="6458" t="73860" r="70451"/>
          <a:stretch/>
        </p:blipFill>
        <p:spPr>
          <a:xfrm>
            <a:off x="6640938" y="594044"/>
            <a:ext cx="2219172" cy="200824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 Box 393"/>
              <p:cNvSpPr txBox="1">
                <a:spLocks noChangeArrowheads="1"/>
              </p:cNvSpPr>
              <p:nvPr/>
            </p:nvSpPr>
            <p:spPr bwMode="auto">
              <a:xfrm>
                <a:off x="899592" y="1200591"/>
                <a:ext cx="5760640" cy="1436322"/>
              </a:xfrm>
              <a:prstGeom prst="rect">
                <a:avLst/>
              </a:prstGeom>
              <a:gradFill rotWithShape="0">
                <a:gsLst>
                  <a:gs pos="0">
                    <a:schemeClr val="lt1">
                      <a:lumMod val="100000"/>
                      <a:lumOff val="0"/>
                    </a:schemeClr>
                  </a:gs>
                  <a:gs pos="100000">
                    <a:schemeClr val="accent1">
                      <a:lumMod val="40000"/>
                      <a:lumOff val="60000"/>
                    </a:schemeClr>
                  </a:gs>
                </a:gsLst>
                <a:lin ang="5400000" scaled="1"/>
              </a:gradFill>
              <a:ln w="28575">
                <a:solidFill>
                  <a:schemeClr val="accent1">
                    <a:lumMod val="75000"/>
                    <a:lumOff val="0"/>
                  </a:schemeClr>
                </a:solidFill>
                <a:miter lim="800000"/>
                <a:headEnd/>
                <a:tailEnd/>
              </a:ln>
              <a:effectLst>
                <a:outerShdw dist="28398" dir="3806097" algn="ctr" rotWithShape="0">
                  <a:schemeClr val="accent1">
                    <a:lumMod val="50000"/>
                    <a:lumOff val="0"/>
                    <a:alpha val="50000"/>
                  </a:schemeClr>
                </a:outerShdw>
              </a:effec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R="1539240" algn="just">
                  <a:spcAft>
                    <a:spcPts val="0"/>
                  </a:spcAft>
                </a:pPr>
                <a:r>
                  <a:rPr lang="pt-PT" sz="2000" b="1" i="1" dirty="0">
                    <a:effectLst/>
                    <a:ea typeface="Times New Roman" panose="02020603050405020304" pitchFamily="18" charset="0"/>
                  </a:rPr>
                  <a:t>Se uma reta </a:t>
                </a:r>
                <a14:m>
                  <m:oMath xmlns:m="http://schemas.openxmlformats.org/officeDocument/2006/math">
                    <m:r>
                      <a:rPr lang="pt-PT" sz="20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𝒓</m:t>
                    </m:r>
                  </m:oMath>
                </a14:m>
                <a:r>
                  <a:rPr lang="pt-PT" sz="2000" b="1" i="1" dirty="0">
                    <a:effectLst/>
                    <a:ea typeface="Times New Roman" panose="02020603050405020304" pitchFamily="18" charset="0"/>
                  </a:rPr>
                  <a:t> é paralela a uma reta </a:t>
                </a:r>
                <a14:m>
                  <m:oMath xmlns:m="http://schemas.openxmlformats.org/officeDocument/2006/math">
                    <m:r>
                      <a:rPr lang="pt-PT" sz="20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𝒔</m:t>
                    </m:r>
                  </m:oMath>
                </a14:m>
                <a:r>
                  <a:rPr lang="pt-PT" sz="2000" b="1" i="1" dirty="0">
                    <a:effectLst/>
                    <a:ea typeface="Times New Roman" panose="02020603050405020304" pitchFamily="18" charset="0"/>
                  </a:rPr>
                  <a:t> contida num plano </a:t>
                </a:r>
                <a14:m>
                  <m:oMath xmlns:m="http://schemas.openxmlformats.org/officeDocument/2006/math">
                    <m:r>
                      <a:rPr lang="pt-PT" sz="20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𝜶</m:t>
                    </m:r>
                  </m:oMath>
                </a14:m>
                <a:r>
                  <a:rPr lang="pt-PT" sz="2000" b="1" i="1" dirty="0">
                    <a:effectLst/>
                    <a:ea typeface="Times New Roman" panose="02020603050405020304" pitchFamily="18" charset="0"/>
                  </a:rPr>
                  <a:t>, então a reta </a:t>
                </a:r>
                <a14:m>
                  <m:oMath xmlns:m="http://schemas.openxmlformats.org/officeDocument/2006/math">
                    <m:r>
                      <a:rPr lang="pt-PT" sz="20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𝒓</m:t>
                    </m:r>
                  </m:oMath>
                </a14:m>
                <a:r>
                  <a:rPr lang="pt-PT" sz="2000" b="1" i="1" dirty="0">
                    <a:effectLst/>
                    <a:ea typeface="Times New Roman" panose="02020603050405020304" pitchFamily="18" charset="0"/>
                  </a:rPr>
                  <a:t> é paralela ao plano </a:t>
                </a:r>
                <a14:m>
                  <m:oMath xmlns:m="http://schemas.openxmlformats.org/officeDocument/2006/math">
                    <m:r>
                      <a:rPr lang="pt-PT" sz="20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𝜶</m:t>
                    </m:r>
                  </m:oMath>
                </a14:m>
                <a:r>
                  <a:rPr lang="pt-PT" sz="2000" b="1" i="1" dirty="0">
                    <a:effectLst/>
                    <a:ea typeface="Times New Roman" panose="02020603050405020304" pitchFamily="18" charset="0"/>
                  </a:rPr>
                  <a:t>, e escreve-se:                            	Se </a:t>
                </a:r>
                <a14:m>
                  <m:oMath xmlns:m="http://schemas.openxmlformats.org/officeDocument/2006/math">
                    <m:r>
                      <a:rPr lang="pt-PT" sz="20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𝒓</m:t>
                    </m:r>
                    <m:r>
                      <a:rPr lang="pt-PT" sz="20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//</m:t>
                    </m:r>
                    <m:r>
                      <a:rPr lang="pt-PT" sz="20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𝒔</m:t>
                    </m:r>
                    <m:r>
                      <a:rPr lang="pt-PT" sz="20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  <m:r>
                      <a:rPr lang="pt-PT" sz="20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𝒆</m:t>
                    </m:r>
                    <m:r>
                      <a:rPr lang="pt-PT" sz="20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  <m:r>
                      <a:rPr lang="pt-PT" sz="20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𝒔</m:t>
                    </m:r>
                    <m:r>
                      <a:rPr lang="pt-PT" sz="20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⊂</m:t>
                    </m:r>
                    <m:r>
                      <a:rPr lang="pt-PT" sz="20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𝜶</m:t>
                    </m:r>
                  </m:oMath>
                </a14:m>
                <a:r>
                  <a:rPr lang="pt-PT" sz="2000" b="1" i="1" dirty="0">
                    <a:effectLst/>
                    <a:ea typeface="Times New Roman" panose="02020603050405020304" pitchFamily="18" charset="0"/>
                  </a:rPr>
                  <a:t>, então </a:t>
                </a:r>
                <a14:m>
                  <m:oMath xmlns:m="http://schemas.openxmlformats.org/officeDocument/2006/math">
                    <m:r>
                      <a:rPr lang="pt-PT" sz="20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𝒓</m:t>
                    </m:r>
                    <m:r>
                      <a:rPr lang="pt-PT" sz="20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//</m:t>
                    </m:r>
                    <m:r>
                      <a:rPr lang="pt-PT" sz="20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𝜶</m:t>
                    </m:r>
                  </m:oMath>
                </a14:m>
                <a:r>
                  <a:rPr lang="pt-PT" sz="2000" b="1" i="1" dirty="0">
                    <a:effectLst/>
                    <a:ea typeface="Times New Roman" panose="02020603050405020304" pitchFamily="18" charset="0"/>
                  </a:rPr>
                  <a:t>.</a:t>
                </a:r>
                <a:endParaRPr lang="pt-PT" sz="2000" dirty="0">
                  <a:effectLst/>
                  <a:ea typeface="Times New Roman" panose="02020603050405020304" pitchFamily="18" charset="0"/>
                </a:endParaRPr>
              </a:p>
              <a:p>
                <a:pPr algn="just">
                  <a:spcAft>
                    <a:spcPts val="0"/>
                  </a:spcAft>
                </a:pPr>
                <a:r>
                  <a:rPr lang="pt-PT" sz="2000" b="1" i="1" dirty="0">
                    <a:effectLst/>
                    <a:ea typeface="Times New Roman" panose="02020603050405020304" pitchFamily="18" charset="0"/>
                  </a:rPr>
                  <a:t> </a:t>
                </a:r>
                <a:endParaRPr lang="pt-PT" sz="2000" dirty="0">
                  <a:effectLst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Text Box 39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99592" y="1200591"/>
                <a:ext cx="5760640" cy="1436322"/>
              </a:xfrm>
              <a:prstGeom prst="rect">
                <a:avLst/>
              </a:prstGeom>
              <a:blipFill rotWithShape="0">
                <a:blip r:embed="rId3"/>
                <a:stretch>
                  <a:fillRect l="-208" t="-1626"/>
                </a:stretch>
              </a:blipFill>
              <a:ln w="28575">
                <a:solidFill>
                  <a:schemeClr val="accent1">
                    <a:lumMod val="75000"/>
                    <a:lumOff val="0"/>
                  </a:schemeClr>
                </a:solidFill>
                <a:miter lim="800000"/>
                <a:headEnd/>
                <a:tailEnd/>
              </a:ln>
              <a:effectLst>
                <a:outerShdw dist="28398" dir="3806097" algn="ctr" rotWithShape="0">
                  <a:schemeClr val="accent1">
                    <a:lumMod val="50000"/>
                    <a:lumOff val="0"/>
                    <a:alpha val="50000"/>
                  </a:schemeClr>
                </a:outerShdw>
              </a:effectLst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Tabela 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90278487"/>
                  </p:ext>
                </p:extLst>
              </p:nvPr>
            </p:nvGraphicFramePr>
            <p:xfrm>
              <a:off x="323528" y="3754942"/>
              <a:ext cx="6675210" cy="256032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377717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  <a:gridCol w="1400767">
                      <a:extLst>
                        <a:ext uri="{9D8B030D-6E8A-4147-A177-3AD203B41FA5}">
                          <a16:colId xmlns="" xmlns:a16="http://schemas.microsoft.com/office/drawing/2014/main" val="20001"/>
                        </a:ext>
                      </a:extLst>
                    </a:gridCol>
                    <a:gridCol w="3896726">
                      <a:extLst>
                        <a:ext uri="{9D8B030D-6E8A-4147-A177-3AD203B41FA5}">
                          <a16:colId xmlns="" xmlns:a16="http://schemas.microsoft.com/office/drawing/2014/main" val="20002"/>
                        </a:ext>
                      </a:extLst>
                    </a:gridCol>
                  </a:tblGrid>
                  <a:tr h="425997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pt-PT" sz="1400" cap="small" dirty="0">
                              <a:effectLst/>
                            </a:rPr>
                            <a:t>Quando é que se utiliza o critério?</a:t>
                          </a:r>
                          <a:endParaRPr lang="pt-PT" sz="1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pt-PT" sz="1400" cap="small" dirty="0">
                              <a:effectLst/>
                            </a:rPr>
                            <a:t>Como é que se utiliza o critério?</a:t>
                          </a:r>
                          <a:endParaRPr lang="pt-PT" sz="1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pt-PT" sz="1400" cap="small" dirty="0">
                              <a:effectLst/>
                            </a:rPr>
                            <a:t>Exemplo:</a:t>
                          </a:r>
                          <a:endParaRPr lang="pt-PT" sz="1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1413536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pt-PT" sz="1400" dirty="0">
                              <a:effectLst/>
                            </a:rPr>
                            <a:t>Quando se quer provar que uma reta é paralela a um plano.</a:t>
                          </a:r>
                          <a:endParaRPr lang="pt-PT" sz="1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pt-PT" sz="1400" dirty="0">
                              <a:effectLst/>
                            </a:rPr>
                            <a:t>Basta encontrar no plano uma reta que seja paralela à reta dada.</a:t>
                          </a:r>
                          <a:endParaRPr lang="pt-PT" sz="1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just">
                            <a:spcAft>
                              <a:spcPts val="0"/>
                            </a:spcAft>
                          </a:pPr>
                          <a:r>
                            <a:rPr lang="pt-PT" sz="1400" dirty="0">
                              <a:effectLst/>
                            </a:rPr>
                            <a:t>Provar que a reta </a:t>
                          </a:r>
                          <a14:m>
                            <m:oMath xmlns:m="http://schemas.openxmlformats.org/officeDocument/2006/math">
                              <m:r>
                                <a:rPr lang="pt-PT" sz="1400">
                                  <a:effectLst/>
                                  <a:latin typeface="Cambria Math" panose="02040503050406030204" pitchFamily="18" charset="0"/>
                                </a:rPr>
                                <m:t>𝑨𝑫</m:t>
                              </m:r>
                            </m:oMath>
                          </a14:m>
                          <a:r>
                            <a:rPr lang="pt-PT" sz="1400" dirty="0">
                              <a:effectLst/>
                            </a:rPr>
                            <a:t> é paralela ao plano </a:t>
                          </a:r>
                          <a14:m>
                            <m:oMath xmlns:m="http://schemas.openxmlformats.org/officeDocument/2006/math">
                              <m:r>
                                <a:rPr lang="pt-PT" sz="1400">
                                  <a:effectLst/>
                                  <a:latin typeface="Cambria Math" panose="02040503050406030204" pitchFamily="18" charset="0"/>
                                </a:rPr>
                                <m:t>𝑭𝑮𝑯</m:t>
                              </m:r>
                            </m:oMath>
                          </a14:m>
                          <a:r>
                            <a:rPr lang="pt-PT" sz="1400" dirty="0">
                              <a:effectLst/>
                            </a:rPr>
                            <a:t>.</a:t>
                          </a:r>
                        </a:p>
                        <a:p>
                          <a:pPr algn="just">
                            <a:spcAft>
                              <a:spcPts val="0"/>
                            </a:spcAft>
                          </a:pPr>
                          <a:r>
                            <a:rPr lang="pt-PT" sz="1400" dirty="0">
                              <a:effectLst/>
                            </a:rPr>
                            <a:t> </a:t>
                          </a:r>
                        </a:p>
                        <a:p>
                          <a:pPr algn="just">
                            <a:spcAft>
                              <a:spcPts val="0"/>
                            </a:spcAft>
                          </a:pPr>
                          <a:r>
                            <a:rPr lang="pt-PT" sz="1400" dirty="0">
                              <a:effectLst/>
                            </a:rPr>
                            <a:t> </a:t>
                          </a:r>
                        </a:p>
                        <a:p>
                          <a:pPr algn="just">
                            <a:spcAft>
                              <a:spcPts val="0"/>
                            </a:spcAft>
                          </a:pPr>
                          <a:r>
                            <a:rPr lang="pt-PT" sz="1400" dirty="0">
                              <a:effectLst/>
                            </a:rPr>
                            <a:t>A reta</a:t>
                          </a:r>
                          <a14:m>
                            <m:oMath xmlns:m="http://schemas.openxmlformats.org/officeDocument/2006/math">
                              <m:r>
                                <a:rPr lang="pt-PT" sz="1400">
                                  <a:effectLst/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pt-PT" sz="1400">
                                  <a:effectLst/>
                                  <a:latin typeface="Cambria Math" panose="02040503050406030204" pitchFamily="18" charset="0"/>
                                </a:rPr>
                                <m:t>𝐴𝐷</m:t>
                              </m:r>
                            </m:oMath>
                          </a14:m>
                          <a:r>
                            <a:rPr lang="pt-PT" sz="1400" dirty="0">
                              <a:effectLst/>
                            </a:rPr>
                            <a:t> é paralela ao plano </a:t>
                          </a:r>
                          <a14:m>
                            <m:oMath xmlns:m="http://schemas.openxmlformats.org/officeDocument/2006/math">
                              <m:r>
                                <a:rPr lang="pt-PT" sz="1400">
                                  <a:effectLst/>
                                  <a:latin typeface="Cambria Math" panose="02040503050406030204" pitchFamily="18" charset="0"/>
                                </a:rPr>
                                <m:t>𝐹𝐺𝐻</m:t>
                              </m:r>
                            </m:oMath>
                          </a14:m>
                          <a:r>
                            <a:rPr lang="pt-PT" sz="1400" dirty="0">
                              <a:effectLst/>
                            </a:rPr>
                            <a:t> porque é ______________ à reta </a:t>
                          </a:r>
                          <a14:m>
                            <m:oMath xmlns:m="http://schemas.openxmlformats.org/officeDocument/2006/math">
                              <m:r>
                                <a:rPr lang="pt-PT" sz="1400">
                                  <a:effectLst/>
                                  <a:latin typeface="Cambria Math" panose="02040503050406030204" pitchFamily="18" charset="0"/>
                                </a:rPr>
                                <m:t>𝐸𝐻</m:t>
                              </m:r>
                            </m:oMath>
                          </a14:m>
                          <a:r>
                            <a:rPr lang="pt-PT" sz="1400" dirty="0">
                              <a:effectLst/>
                            </a:rPr>
                            <a:t> que está ______________ nesse plano (as retas </a:t>
                          </a:r>
                          <a14:m>
                            <m:oMath xmlns:m="http://schemas.openxmlformats.org/officeDocument/2006/math">
                              <m:r>
                                <a:rPr lang="pt-PT" sz="1400">
                                  <a:effectLst/>
                                  <a:latin typeface="Cambria Math" panose="02040503050406030204" pitchFamily="18" charset="0"/>
                                </a:rPr>
                                <m:t>𝐴𝐷</m:t>
                              </m:r>
                            </m:oMath>
                          </a14:m>
                          <a:r>
                            <a:rPr lang="pt-PT" sz="1400" dirty="0">
                              <a:effectLst/>
                            </a:rPr>
                            <a:t> e </a:t>
                          </a:r>
                          <a14:m>
                            <m:oMath xmlns:m="http://schemas.openxmlformats.org/officeDocument/2006/math">
                              <m:r>
                                <a:rPr lang="pt-PT" sz="1400">
                                  <a:effectLst/>
                                  <a:latin typeface="Cambria Math" panose="02040503050406030204" pitchFamily="18" charset="0"/>
                                </a:rPr>
                                <m:t>𝐸𝐻</m:t>
                              </m:r>
                            </m:oMath>
                          </a14:m>
                          <a:r>
                            <a:rPr lang="pt-PT" sz="1400" dirty="0">
                              <a:effectLst/>
                            </a:rPr>
                            <a:t> são paralelas porque contêm os segmentos de reta </a:t>
                          </a:r>
                          <a14:m>
                            <m:oMath xmlns:m="http://schemas.openxmlformats.org/officeDocument/2006/math">
                              <m:r>
                                <a:rPr lang="pt-PT" sz="1400">
                                  <a:effectLst/>
                                  <a:latin typeface="Cambria Math" panose="02040503050406030204" pitchFamily="18" charset="0"/>
                                </a:rPr>
                                <m:t>𝐴𝐷</m:t>
                              </m:r>
                            </m:oMath>
                          </a14:m>
                          <a:r>
                            <a:rPr lang="pt-PT" sz="1400" dirty="0">
                              <a:effectLst/>
                            </a:rPr>
                            <a:t> e </a:t>
                          </a:r>
                          <a14:m>
                            <m:oMath xmlns:m="http://schemas.openxmlformats.org/officeDocument/2006/math">
                              <m:r>
                                <a:rPr lang="pt-PT" sz="1400">
                                  <a:effectLst/>
                                  <a:latin typeface="Cambria Math" panose="02040503050406030204" pitchFamily="18" charset="0"/>
                                </a:rPr>
                                <m:t>𝐸𝐻</m:t>
                              </m:r>
                            </m:oMath>
                          </a14:m>
                          <a:r>
                            <a:rPr lang="pt-PT" sz="1400" dirty="0">
                              <a:effectLst/>
                            </a:rPr>
                            <a:t> que, sendo lados ____________ do quadrado </a:t>
                          </a:r>
                          <a14:m>
                            <m:oMath xmlns:m="http://schemas.openxmlformats.org/officeDocument/2006/math">
                              <m:r>
                                <a:rPr lang="pt-PT" sz="1400">
                                  <a:effectLst/>
                                  <a:latin typeface="Cambria Math" panose="02040503050406030204" pitchFamily="18" charset="0"/>
                                </a:rPr>
                                <m:t>𝐴𝐷𝐻𝐸</m:t>
                              </m:r>
                            </m:oMath>
                          </a14:m>
                          <a:r>
                            <a:rPr lang="pt-PT" sz="1400" dirty="0">
                              <a:effectLst/>
                            </a:rPr>
                            <a:t>, são _________________). </a:t>
                          </a:r>
                          <a:endParaRPr lang="pt-PT" sz="1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Tabela 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90278487"/>
                  </p:ext>
                </p:extLst>
              </p:nvPr>
            </p:nvGraphicFramePr>
            <p:xfrm>
              <a:off x="323528" y="3754942"/>
              <a:ext cx="6675210" cy="256032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377717"/>
                    <a:gridCol w="1400767"/>
                    <a:gridCol w="3896726"/>
                  </a:tblGrid>
                  <a:tr h="640080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pt-PT" sz="1400" cap="small" dirty="0">
                              <a:effectLst/>
                            </a:rPr>
                            <a:t>Quando é que se utiliza o critério?</a:t>
                          </a:r>
                          <a:endParaRPr lang="pt-PT" sz="1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pt-PT" sz="1400" cap="small" dirty="0">
                              <a:effectLst/>
                            </a:rPr>
                            <a:t>Como é que se utiliza o critério?</a:t>
                          </a:r>
                          <a:endParaRPr lang="pt-PT" sz="1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pt-PT" sz="1400" cap="small" dirty="0">
                              <a:effectLst/>
                            </a:rPr>
                            <a:t>Exemplo:</a:t>
                          </a:r>
                          <a:endParaRPr lang="pt-PT" sz="1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1920240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pt-PT" sz="1400" dirty="0">
                              <a:effectLst/>
                            </a:rPr>
                            <a:t>Quando se quer provar que uma reta é paralela a um plano.</a:t>
                          </a:r>
                          <a:endParaRPr lang="pt-PT" sz="1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pt-PT" sz="1400" dirty="0">
                              <a:effectLst/>
                            </a:rPr>
                            <a:t>Basta encontrar no plano uma reta que seja paralela à reta dada.</a:t>
                          </a:r>
                          <a:endParaRPr lang="pt-PT" sz="1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marL="68580" marR="68580" marT="0" marB="0">
                        <a:blipFill rotWithShape="0">
                          <a:blip r:embed="rId4"/>
                          <a:stretch>
                            <a:fillRect l="-71406" t="-35759" r="-625" b="-5696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pic>
        <p:nvPicPr>
          <p:cNvPr id="2054" name="Imagem 9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4588" y="3506173"/>
            <a:ext cx="2147592" cy="1722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Marcador de Posição do Número do Diapositivo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738BC-C226-4D58-9959-77EAD4F6A1C4}" type="slidenum">
              <a:rPr lang="pt-PT" smtClean="0"/>
              <a:t>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73066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Imagem 7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60000">
            <a:off x="6717804" y="323823"/>
            <a:ext cx="2126534" cy="223415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Imagem 7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233" y="3287885"/>
            <a:ext cx="2925533" cy="1206140"/>
          </a:xfrm>
          <a:prstGeom prst="rect">
            <a:avLst/>
          </a:prstGeom>
          <a:noFill/>
          <a:ln w="28575">
            <a:solidFill>
              <a:srgbClr val="365F9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1174924" y="948457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240875" y="-394836"/>
            <a:ext cx="7200800" cy="3600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4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Critério de perpendicularidade entre uma reta e um plano</a:t>
            </a:r>
            <a:endParaRPr kumimoji="0" lang="pt-PT" altLang="pt-PT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PT" sz="2000" b="1" dirty="0">
                <a:solidFill>
                  <a:srgbClr val="7030A0"/>
                </a:solidFill>
              </a:rPr>
              <a:t>Critério de perpendicularidade entre reta e plano: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t-PT" altLang="pt-PT" sz="2000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Como pode a Joana colocar um poste no jardim 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ter a certeza de que está perpendicular ao chão?</a:t>
            </a:r>
            <a:endParaRPr kumimoji="0" lang="pt-PT" altLang="pt-PT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 poste tem de ser </a:t>
            </a:r>
            <a:r>
              <a:rPr kumimoji="0" lang="pt-PT" altLang="pt-PT" sz="2400" b="1" i="0" u="none" strike="noStrike" cap="none" normalizeH="0" baseline="0" dirty="0">
                <a:ln>
                  <a:noFill/>
                </a:ln>
                <a:solidFill>
                  <a:srgbClr val="365F9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_____________________</a:t>
            </a:r>
            <a:r>
              <a:rPr kumimoji="0" lang="pt-PT" altLang="pt-PT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 duas retas _____________do </a:t>
            </a:r>
            <a:r>
              <a:rPr kumimoji="0" lang="pt-PT" altLang="pt-PT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chão.</a:t>
            </a:r>
            <a:endParaRPr kumimoji="0" lang="pt-PT" altLang="pt-PT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240875" y="3140407"/>
            <a:ext cx="7287692" cy="116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As imagens ao lado apresentadas sugerem que uma reta é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perpendicular a um plano se for perpendicular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 duas retas desse plano com ela concorrentes</a:t>
            </a:r>
            <a:r>
              <a:rPr kumimoji="0" lang="pt-PT" altLang="pt-PT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  <a:endParaRPr kumimoji="0" lang="pt-PT" altLang="pt-PT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1355899" y="1862857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2" name="Marcador de Posição do Número do Diapositivo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738BC-C226-4D58-9959-77EAD4F6A1C4}" type="slidenum">
              <a:rPr lang="pt-PT" smtClean="0"/>
              <a:t>9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64696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o Número do Diapositivo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738BC-C226-4D58-9959-77EAD4F6A1C4}" type="slidenum">
              <a:rPr lang="pt-PT" smtClean="0"/>
              <a:t>10</a:t>
            </a:fld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ela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91131201"/>
                  </p:ext>
                </p:extLst>
              </p:nvPr>
            </p:nvGraphicFramePr>
            <p:xfrm>
              <a:off x="107503" y="3225010"/>
              <a:ext cx="7311570" cy="236423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299674">
                      <a:extLst>
                        <a:ext uri="{9D8B030D-6E8A-4147-A177-3AD203B41FA5}">
                          <a16:colId xmlns="" xmlns:a16="http://schemas.microsoft.com/office/drawing/2014/main" val="2847475413"/>
                        </a:ext>
                      </a:extLst>
                    </a:gridCol>
                    <a:gridCol w="1126914">
                      <a:extLst>
                        <a:ext uri="{9D8B030D-6E8A-4147-A177-3AD203B41FA5}">
                          <a16:colId xmlns="" xmlns:a16="http://schemas.microsoft.com/office/drawing/2014/main" val="3284572861"/>
                        </a:ext>
                      </a:extLst>
                    </a:gridCol>
                    <a:gridCol w="4884982">
                      <a:extLst>
                        <a:ext uri="{9D8B030D-6E8A-4147-A177-3AD203B41FA5}">
                          <a16:colId xmlns="" xmlns:a16="http://schemas.microsoft.com/office/drawing/2014/main" val="4153826783"/>
                        </a:ext>
                      </a:extLst>
                    </a:gridCol>
                  </a:tblGrid>
                  <a:tr h="660954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pt-PT" sz="1100" cap="small" dirty="0">
                              <a:effectLst/>
                            </a:rPr>
                            <a:t>Quando é que se utiliza o critério?</a:t>
                          </a:r>
                          <a:endParaRPr lang="pt-PT" sz="12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pt-PT" sz="1100" cap="small" dirty="0">
                              <a:effectLst/>
                            </a:rPr>
                            <a:t>Como é que se utiliza o critério?</a:t>
                          </a:r>
                          <a:endParaRPr lang="pt-PT" sz="12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pt-PT" sz="1100" cap="small" dirty="0">
                              <a:effectLst/>
                            </a:rPr>
                            <a:t>Exemplo:</a:t>
                          </a:r>
                          <a:endParaRPr lang="pt-PT" sz="12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="" xmlns:a16="http://schemas.microsoft.com/office/drawing/2014/main" val="3174005240"/>
                      </a:ext>
                    </a:extLst>
                  </a:tr>
                  <a:tr h="1703276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pt-PT" sz="1000" dirty="0">
                              <a:effectLst/>
                            </a:rPr>
                            <a:t>Quando se quer provar que uma </a:t>
                          </a:r>
                          <a:r>
                            <a:rPr lang="pt-PT" sz="1000" dirty="0" err="1">
                              <a:effectLst/>
                            </a:rPr>
                            <a:t>reta</a:t>
                          </a:r>
                          <a:r>
                            <a:rPr lang="pt-PT" sz="1000" dirty="0">
                              <a:effectLst/>
                            </a:rPr>
                            <a:t> é perpendicular a  um plano.</a:t>
                          </a:r>
                          <a:endParaRPr lang="pt-PT" sz="12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pt-PT" sz="1000">
                              <a:effectLst/>
                            </a:rPr>
                            <a:t>Basta encontrar nesse plano duas retas concorrentes que sejam perpendiculares à reta dada.</a:t>
                          </a:r>
                          <a:endParaRPr lang="pt-PT" sz="12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just">
                            <a:spcAft>
                              <a:spcPts val="0"/>
                            </a:spcAft>
                          </a:pPr>
                          <a:r>
                            <a:rPr lang="pt-PT" sz="1100" dirty="0">
                              <a:effectLst/>
                            </a:rPr>
                            <a:t>Provar que a reta </a:t>
                          </a:r>
                          <a14:m>
                            <m:oMath xmlns:m="http://schemas.openxmlformats.org/officeDocument/2006/math">
                              <m:r>
                                <a:rPr lang="pt-PT" sz="1100">
                                  <a:effectLst/>
                                  <a:latin typeface="Cambria Math"/>
                                </a:rPr>
                                <m:t>𝑩𝑭</m:t>
                              </m:r>
                            </m:oMath>
                          </a14:m>
                          <a:r>
                            <a:rPr lang="pt-PT" sz="1100" dirty="0">
                              <a:effectLst/>
                            </a:rPr>
                            <a:t> é perpendicular ao plano </a:t>
                          </a:r>
                          <a14:m>
                            <m:oMath xmlns:m="http://schemas.openxmlformats.org/officeDocument/2006/math">
                              <m:r>
                                <a:rPr lang="pt-PT" sz="1100">
                                  <a:effectLst/>
                                  <a:latin typeface="Cambria Math"/>
                                </a:rPr>
                                <m:t>𝑬𝑭𝑮</m:t>
                              </m:r>
                            </m:oMath>
                          </a14:m>
                          <a:r>
                            <a:rPr lang="pt-PT" sz="1100" dirty="0">
                              <a:effectLst/>
                            </a:rPr>
                            <a:t>.</a:t>
                          </a:r>
                          <a:endParaRPr lang="pt-PT" sz="1200" dirty="0">
                            <a:effectLst/>
                          </a:endParaRPr>
                        </a:p>
                        <a:p>
                          <a:pPr algn="just">
                            <a:spcAft>
                              <a:spcPts val="0"/>
                            </a:spcAft>
                          </a:pPr>
                          <a:r>
                            <a:rPr lang="pt-PT" sz="500" dirty="0">
                              <a:effectLst/>
                            </a:rPr>
                            <a:t> </a:t>
                          </a:r>
                          <a:endParaRPr lang="pt-PT" sz="1200" dirty="0">
                            <a:effectLst/>
                          </a:endParaRPr>
                        </a:p>
                        <a:p>
                          <a:pPr algn="just">
                            <a:spcAft>
                              <a:spcPts val="0"/>
                            </a:spcAft>
                            <a:tabLst>
                              <a:tab pos="111125" algn="l"/>
                            </a:tabLst>
                          </a:pPr>
                          <a:r>
                            <a:rPr lang="pt-PT" sz="1000" dirty="0">
                              <a:effectLst/>
                            </a:rPr>
                            <a:t>A reta </a:t>
                          </a:r>
                          <a14:m>
                            <m:oMath xmlns:m="http://schemas.openxmlformats.org/officeDocument/2006/math">
                              <m:r>
                                <a:rPr lang="pt-PT" sz="1000">
                                  <a:effectLst/>
                                  <a:latin typeface="Cambria Math"/>
                                </a:rPr>
                                <m:t>𝐵𝐹</m:t>
                              </m:r>
                            </m:oMath>
                          </a14:m>
                          <a:r>
                            <a:rPr lang="pt-PT" sz="1000" dirty="0">
                              <a:effectLst/>
                            </a:rPr>
                            <a:t> é perpendicular ao plano </a:t>
                          </a:r>
                          <a14:m>
                            <m:oMath xmlns:m="http://schemas.openxmlformats.org/officeDocument/2006/math">
                              <m:r>
                                <a:rPr lang="pt-PT" sz="1000">
                                  <a:effectLst/>
                                  <a:latin typeface="Cambria Math"/>
                                </a:rPr>
                                <m:t>𝐸𝐹𝐺</m:t>
                              </m:r>
                            </m:oMath>
                          </a14:m>
                          <a:r>
                            <a:rPr lang="pt-PT" sz="1000" dirty="0">
                              <a:effectLst/>
                            </a:rPr>
                            <a:t> porque é __________________ às retas</a:t>
                          </a:r>
                          <a14:m>
                            <m:oMath xmlns:m="http://schemas.openxmlformats.org/officeDocument/2006/math">
                              <m:r>
                                <a:rPr lang="pt-PT" sz="1000">
                                  <a:effectLst/>
                                  <a:latin typeface="Cambria Math"/>
                                </a:rPr>
                                <m:t> </m:t>
                              </m:r>
                              <m:r>
                                <a:rPr lang="pt-PT" sz="1000">
                                  <a:effectLst/>
                                  <a:latin typeface="Cambria Math"/>
                                </a:rPr>
                                <m:t>𝐸𝐹</m:t>
                              </m:r>
                            </m:oMath>
                          </a14:m>
                          <a:r>
                            <a:rPr lang="pt-PT" sz="1000" dirty="0">
                              <a:effectLst/>
                            </a:rPr>
                            <a:t> e </a:t>
                          </a:r>
                          <a14:m>
                            <m:oMath xmlns:m="http://schemas.openxmlformats.org/officeDocument/2006/math">
                              <m:r>
                                <a:rPr lang="pt-PT" sz="1000">
                                  <a:effectLst/>
                                  <a:latin typeface="Cambria Math"/>
                                </a:rPr>
                                <m:t>𝐹𝐺</m:t>
                              </m:r>
                            </m:oMath>
                          </a14:m>
                          <a:r>
                            <a:rPr lang="pt-PT" sz="1000" dirty="0">
                              <a:effectLst/>
                            </a:rPr>
                            <a:t>, que são _________________ e que estão _________________ no plano </a:t>
                          </a:r>
                          <a14:m>
                            <m:oMath xmlns:m="http://schemas.openxmlformats.org/officeDocument/2006/math">
                              <m:r>
                                <a:rPr lang="pt-PT" sz="1000">
                                  <a:effectLst/>
                                  <a:latin typeface="Cambria Math"/>
                                </a:rPr>
                                <m:t>𝐸𝐹𝐺</m:t>
                              </m:r>
                            </m:oMath>
                          </a14:m>
                          <a:r>
                            <a:rPr lang="pt-PT" sz="1000" dirty="0">
                              <a:effectLst/>
                            </a:rPr>
                            <a:t> (as retas </a:t>
                          </a:r>
                          <a14:m>
                            <m:oMath xmlns:m="http://schemas.openxmlformats.org/officeDocument/2006/math">
                              <m:r>
                                <a:rPr lang="pt-PT" sz="1000">
                                  <a:effectLst/>
                                  <a:latin typeface="Cambria Math"/>
                                </a:rPr>
                                <m:t>𝐵𝐹</m:t>
                              </m:r>
                            </m:oMath>
                          </a14:m>
                          <a:r>
                            <a:rPr lang="pt-PT" sz="1000" dirty="0">
                              <a:effectLst/>
                            </a:rPr>
                            <a:t> e </a:t>
                          </a:r>
                          <a14:m>
                            <m:oMath xmlns:m="http://schemas.openxmlformats.org/officeDocument/2006/math">
                              <m:r>
                                <a:rPr lang="pt-PT" sz="1000">
                                  <a:effectLst/>
                                  <a:latin typeface="Cambria Math"/>
                                </a:rPr>
                                <m:t>𝐸𝐹</m:t>
                              </m:r>
                            </m:oMath>
                          </a14:m>
                          <a:r>
                            <a:rPr lang="pt-PT" sz="1000" dirty="0">
                              <a:effectLst/>
                            </a:rPr>
                            <a:t> são ______________ porque contêm os segmentos de reta </a:t>
                          </a:r>
                          <a14:m>
                            <m:oMath xmlns:m="http://schemas.openxmlformats.org/officeDocument/2006/math">
                              <m:r>
                                <a:rPr lang="pt-PT" sz="1000">
                                  <a:effectLst/>
                                  <a:latin typeface="Cambria Math"/>
                                </a:rPr>
                                <m:t>𝐵𝐹</m:t>
                              </m:r>
                            </m:oMath>
                          </a14:m>
                          <a:r>
                            <a:rPr lang="pt-PT" sz="1000" dirty="0">
                              <a:effectLst/>
                            </a:rPr>
                            <a:t> e </a:t>
                          </a:r>
                          <a14:m>
                            <m:oMath xmlns:m="http://schemas.openxmlformats.org/officeDocument/2006/math">
                              <m:r>
                                <a:rPr lang="pt-PT" sz="1000">
                                  <a:effectLst/>
                                  <a:latin typeface="Cambria Math"/>
                                </a:rPr>
                                <m:t>𝐸𝐹</m:t>
                              </m:r>
                            </m:oMath>
                          </a14:m>
                          <a:r>
                            <a:rPr lang="pt-PT" sz="1000" dirty="0">
                              <a:effectLst/>
                            </a:rPr>
                            <a:t> que, sendo lados ______________ do quadrado </a:t>
                          </a:r>
                          <a14:m>
                            <m:oMath xmlns:m="http://schemas.openxmlformats.org/officeDocument/2006/math">
                              <m:r>
                                <a:rPr lang="pt-PT" sz="1000">
                                  <a:effectLst/>
                                  <a:latin typeface="Cambria Math"/>
                                </a:rPr>
                                <m:t>𝐴𝐵𝐹𝐸</m:t>
                              </m:r>
                            </m:oMath>
                          </a14:m>
                          <a:r>
                            <a:rPr lang="pt-PT" sz="1000" dirty="0">
                              <a:effectLst/>
                            </a:rPr>
                            <a:t>, são __________________. Do mesmo modo, prova-se que as retas </a:t>
                          </a:r>
                          <a14:m>
                            <m:oMath xmlns:m="http://schemas.openxmlformats.org/officeDocument/2006/math">
                              <m:r>
                                <a:rPr lang="pt-PT" sz="1000">
                                  <a:effectLst/>
                                  <a:latin typeface="Cambria Math"/>
                                </a:rPr>
                                <m:t>𝐵𝐹</m:t>
                              </m:r>
                            </m:oMath>
                          </a14:m>
                          <a:r>
                            <a:rPr lang="pt-PT" sz="1000" dirty="0">
                              <a:effectLst/>
                            </a:rPr>
                            <a:t> e </a:t>
                          </a:r>
                          <a14:m>
                            <m:oMath xmlns:m="http://schemas.openxmlformats.org/officeDocument/2006/math">
                              <m:r>
                                <a:rPr lang="pt-PT" sz="1000">
                                  <a:effectLst/>
                                  <a:latin typeface="Cambria Math"/>
                                </a:rPr>
                                <m:t>𝐹𝐺</m:t>
                              </m:r>
                            </m:oMath>
                          </a14:m>
                          <a:r>
                            <a:rPr lang="pt-PT" sz="1000" dirty="0">
                              <a:effectLst/>
                            </a:rPr>
                            <a:t> são _________________________).</a:t>
                          </a:r>
                          <a:endParaRPr lang="pt-PT" sz="12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="" xmlns:a16="http://schemas.microsoft.com/office/drawing/2014/main" val="12740910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ela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91131201"/>
                  </p:ext>
                </p:extLst>
              </p:nvPr>
            </p:nvGraphicFramePr>
            <p:xfrm>
              <a:off x="107503" y="3225010"/>
              <a:ext cx="7311570" cy="236423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299674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847475413"/>
                        </a:ext>
                      </a:extLst>
                    </a:gridCol>
                    <a:gridCol w="1126914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3284572861"/>
                        </a:ext>
                      </a:extLst>
                    </a:gridCol>
                    <a:gridCol w="488498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4153826783"/>
                        </a:ext>
                      </a:extLst>
                    </a:gridCol>
                  </a:tblGrid>
                  <a:tr h="660954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pt-PT" sz="1100" cap="small" dirty="0">
                              <a:effectLst/>
                            </a:rPr>
                            <a:t>Quando é que se utiliza o critério?</a:t>
                          </a:r>
                          <a:endParaRPr lang="pt-PT" sz="12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pt-PT" sz="1100" cap="small" dirty="0">
                              <a:effectLst/>
                            </a:rPr>
                            <a:t>Como é que se utiliza o critério?</a:t>
                          </a:r>
                          <a:endParaRPr lang="pt-PT" sz="12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pt-PT" sz="1100" cap="small" dirty="0">
                              <a:effectLst/>
                            </a:rPr>
                            <a:t>Exemplo:</a:t>
                          </a:r>
                          <a:endParaRPr lang="pt-PT" sz="12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3174005240"/>
                      </a:ext>
                    </a:extLst>
                  </a:tr>
                  <a:tr h="1703276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pt-PT" sz="1000" dirty="0">
                              <a:effectLst/>
                            </a:rPr>
                            <a:t>Quando se quer provar que uma </a:t>
                          </a:r>
                          <a:r>
                            <a:rPr lang="pt-PT" sz="1000" dirty="0" err="1">
                              <a:effectLst/>
                            </a:rPr>
                            <a:t>reta</a:t>
                          </a:r>
                          <a:r>
                            <a:rPr lang="pt-PT" sz="1000" dirty="0">
                              <a:effectLst/>
                            </a:rPr>
                            <a:t> é perpendicular a  um plano.</a:t>
                          </a:r>
                          <a:endParaRPr lang="pt-PT" sz="12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pt-PT" sz="1000">
                              <a:effectLst/>
                            </a:rPr>
                            <a:t>Basta encontrar nesse plano duas retas concorrentes que sejam perpendiculares à reta dada.</a:t>
                          </a:r>
                          <a:endParaRPr lang="pt-PT" sz="12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49813" t="-38571" r="-12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27409105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5" name="Imagem 9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2583" y="3645024"/>
            <a:ext cx="1701417" cy="1325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395"/>
          <p:cNvSpPr txBox="1">
            <a:spLocks noChangeArrowheads="1"/>
          </p:cNvSpPr>
          <p:nvPr/>
        </p:nvSpPr>
        <p:spPr bwMode="auto">
          <a:xfrm>
            <a:off x="287704" y="1648076"/>
            <a:ext cx="6850209" cy="1291845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B8CCE4"/>
              </a:gs>
            </a:gsLst>
            <a:lin ang="5400000" scaled="1"/>
          </a:gradFill>
          <a:ln w="28575">
            <a:solidFill>
              <a:srgbClr val="365F91"/>
            </a:solidFill>
            <a:miter lim="800000"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ea typeface="Times New Roman" panose="02020603050405020304" pitchFamily="18" charset="0"/>
              </a:rPr>
              <a:t>Critério</a:t>
            </a:r>
            <a:endParaRPr kumimoji="0" lang="pt-PT" altLang="pt-PT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Se uma reta é perpendicular a duas retas concorrentes de um plano então é perpendicular ao plano.</a:t>
            </a:r>
            <a:endParaRPr kumimoji="0" lang="pt-PT" altLang="pt-PT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          Se </a:t>
            </a:r>
            <a:r>
              <a:rPr kumimoji="0" lang="pt-PT" altLang="pt-PT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r ⊂ α, s ⊂ α, r </a:t>
            </a:r>
            <a:r>
              <a:rPr kumimoji="0" lang="pt-PT" alt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e</a:t>
            </a:r>
            <a:r>
              <a:rPr kumimoji="0" lang="pt-PT" altLang="pt-PT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s </a:t>
            </a:r>
            <a:r>
              <a:rPr kumimoji="0" lang="pt-PT" alt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são concorrentes e  </a:t>
            </a:r>
            <a:r>
              <a:rPr kumimoji="0" lang="pt-PT" altLang="pt-PT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t⊥ r  </a:t>
            </a:r>
            <a:r>
              <a:rPr kumimoji="0" lang="pt-PT" alt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e</a:t>
            </a:r>
            <a:r>
              <a:rPr kumimoji="0" lang="pt-PT" altLang="pt-PT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 t⊥ s</a:t>
            </a:r>
            <a:r>
              <a:rPr kumimoji="0" lang="pt-PT" alt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, então </a:t>
            </a:r>
            <a:r>
              <a:rPr kumimoji="0" lang="pt-PT" altLang="pt-PT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t⊥ α</a:t>
            </a:r>
            <a:r>
              <a:rPr kumimoji="0" lang="pt-PT" altLang="pt-PT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.</a:t>
            </a:r>
            <a:endParaRPr kumimoji="0" lang="pt-PT" altLang="pt-PT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7" name="Imagem 8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9073" y="1802425"/>
            <a:ext cx="1609878" cy="983146"/>
          </a:xfrm>
          <a:prstGeom prst="rect">
            <a:avLst/>
          </a:prstGeom>
          <a:noFill/>
          <a:ln w="28575">
            <a:solidFill>
              <a:srgbClr val="365F9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-16904" y="712662"/>
            <a:ext cx="65914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PT" b="1" dirty="0">
                <a:solidFill>
                  <a:srgbClr val="7030A0"/>
                </a:solidFill>
              </a:rPr>
              <a:t>Critério de perpendicularidade entre reta e plano:</a:t>
            </a:r>
          </a:p>
        </p:txBody>
      </p:sp>
    </p:spTree>
    <p:extLst>
      <p:ext uri="{BB962C8B-B14F-4D97-AF65-F5344CB8AC3E}">
        <p14:creationId xmlns:p14="http://schemas.microsoft.com/office/powerpoint/2010/main" val="1932263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pt-PT" b="1" dirty="0"/>
              <a:t>Posição relativa de dois planos no Espaço</a:t>
            </a:r>
          </a:p>
        </p:txBody>
      </p:sp>
      <p:pic>
        <p:nvPicPr>
          <p:cNvPr id="10" name="Imagem 9"/>
          <p:cNvPicPr/>
          <p:nvPr/>
        </p:nvPicPr>
        <p:blipFill>
          <a:blip r:embed="rId2" cstate="print"/>
          <a:srcRect t="4000" r="4821" b="6400"/>
          <a:stretch>
            <a:fillRect/>
          </a:stretch>
        </p:blipFill>
        <p:spPr bwMode="auto">
          <a:xfrm>
            <a:off x="971600" y="1143001"/>
            <a:ext cx="7416824" cy="5310336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" name="Marcador de Posição do Número do Diapositivo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738BC-C226-4D58-9959-77EAD4F6A1C4}" type="slidenum">
              <a:rPr lang="pt-PT" smtClean="0"/>
              <a:t>11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706678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/>
          <p:cNvSpPr txBox="1">
            <a:spLocks/>
          </p:cNvSpPr>
          <p:nvPr/>
        </p:nvSpPr>
        <p:spPr>
          <a:xfrm>
            <a:off x="0" y="908720"/>
            <a:ext cx="9144000" cy="7239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2200" dirty="0" err="1"/>
              <a:t>Reta</a:t>
            </a:r>
            <a:r>
              <a:rPr lang="pt-PT" sz="2200" dirty="0"/>
              <a:t> secante a planos paralelos:</a:t>
            </a:r>
          </a:p>
        </p:txBody>
      </p:sp>
      <p:sp>
        <p:nvSpPr>
          <p:cNvPr id="12" name="Título 1"/>
          <p:cNvSpPr txBox="1">
            <a:spLocks/>
          </p:cNvSpPr>
          <p:nvPr/>
        </p:nvSpPr>
        <p:spPr>
          <a:xfrm>
            <a:off x="755577" y="1632638"/>
            <a:ext cx="6048672" cy="107628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2200" b="1" dirty="0"/>
              <a:t>Se uma reta s é secante a um de dois planos paralelos, então também é secante ao outro. </a:t>
            </a:r>
            <a:r>
              <a:rPr lang="pt-PT" sz="2200" dirty="0"/>
              <a:t>Pág. 64</a:t>
            </a:r>
          </a:p>
        </p:txBody>
      </p:sp>
      <p:sp>
        <p:nvSpPr>
          <p:cNvPr id="16" name="Título 1"/>
          <p:cNvSpPr txBox="1">
            <a:spLocks/>
          </p:cNvSpPr>
          <p:nvPr/>
        </p:nvSpPr>
        <p:spPr>
          <a:xfrm>
            <a:off x="-27418" y="3573016"/>
            <a:ext cx="9144000" cy="7239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2200" dirty="0"/>
              <a:t>Plano concorrente com planos paralelos:</a:t>
            </a:r>
          </a:p>
        </p:txBody>
      </p:sp>
      <p:sp>
        <p:nvSpPr>
          <p:cNvPr id="17" name="Título 1"/>
          <p:cNvSpPr txBox="1">
            <a:spLocks/>
          </p:cNvSpPr>
          <p:nvPr/>
        </p:nvSpPr>
        <p:spPr>
          <a:xfrm>
            <a:off x="755576" y="4296934"/>
            <a:ext cx="6048673" cy="172435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2200" b="1" dirty="0"/>
              <a:t>Se um plano é concorrente com um de dois planos paralelos, então também é concorrente com o outro e as </a:t>
            </a:r>
            <a:r>
              <a:rPr lang="pt-PT" sz="2200" b="1" dirty="0" err="1"/>
              <a:t>retas</a:t>
            </a:r>
            <a:r>
              <a:rPr lang="pt-PT" sz="2200" b="1" dirty="0"/>
              <a:t> de </a:t>
            </a:r>
            <a:r>
              <a:rPr lang="pt-PT" sz="2200" b="1" dirty="0" err="1"/>
              <a:t>interseção</a:t>
            </a:r>
            <a:r>
              <a:rPr lang="pt-PT" sz="2200" b="1" dirty="0"/>
              <a:t> do primeiro com cada um dos outros dois são paralelas.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1" t="18519" r="81085" b="40741"/>
          <a:stretch/>
        </p:blipFill>
        <p:spPr bwMode="auto">
          <a:xfrm>
            <a:off x="6804157" y="1270679"/>
            <a:ext cx="1769827" cy="190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1" t="59259" r="82619" b="11963"/>
          <a:stretch/>
        </p:blipFill>
        <p:spPr bwMode="auto">
          <a:xfrm>
            <a:off x="6856195" y="4296935"/>
            <a:ext cx="1717789" cy="1436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8429968" y="1664307"/>
            <a:ext cx="28803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sp>
        <p:nvSpPr>
          <p:cNvPr id="11" name="CaixaDeTexto 10"/>
          <p:cNvSpPr txBox="1"/>
          <p:nvPr/>
        </p:nvSpPr>
        <p:spPr>
          <a:xfrm>
            <a:off x="8429968" y="5445224"/>
            <a:ext cx="28803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sp>
        <p:nvSpPr>
          <p:cNvPr id="3" name="Marcador de Posição do Número do Diapositivo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738BC-C226-4D58-9959-77EAD4F6A1C4}" type="slidenum">
              <a:rPr lang="pt-PT" smtClean="0"/>
              <a:t>12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71121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1043608" y="130240"/>
            <a:ext cx="9144000" cy="7239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2200" b="1" dirty="0">
                <a:solidFill>
                  <a:srgbClr val="FF33CC"/>
                </a:solidFill>
              </a:rPr>
              <a:t>Critério de paralelismo de planos :</a:t>
            </a:r>
          </a:p>
        </p:txBody>
      </p:sp>
      <p:pic>
        <p:nvPicPr>
          <p:cNvPr id="5" name="Imagem 4"/>
          <p:cNvPicPr/>
          <p:nvPr/>
        </p:nvPicPr>
        <p:blipFill rotWithShape="1">
          <a:blip r:embed="rId2"/>
          <a:srcRect l="2555" t="38616" r="73964"/>
          <a:stretch/>
        </p:blipFill>
        <p:spPr>
          <a:xfrm>
            <a:off x="6444208" y="764704"/>
            <a:ext cx="2232248" cy="2520280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827584" y="1186347"/>
            <a:ext cx="5400600" cy="116253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noAutofit/>
          </a:bodyPr>
          <a:lstStyle/>
          <a:p>
            <a:pPr>
              <a:spcAft>
                <a:spcPts val="0"/>
              </a:spcAft>
            </a:pPr>
            <a:r>
              <a:rPr lang="pt-PT" kern="12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Se um plano contém duas  retas concorrentes, paralelas a duas retas concorrentes de outro plano, então os dois planos são paralelos. </a:t>
            </a:r>
            <a:endParaRPr lang="pt-PT" dirty="0">
              <a:effectLst/>
              <a:ea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ela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05043919"/>
                  </p:ext>
                </p:extLst>
              </p:nvPr>
            </p:nvGraphicFramePr>
            <p:xfrm>
              <a:off x="316371" y="2996952"/>
              <a:ext cx="6423025" cy="262128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325245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  <a:gridCol w="1348740">
                      <a:extLst>
                        <a:ext uri="{9D8B030D-6E8A-4147-A177-3AD203B41FA5}">
                          <a16:colId xmlns="" xmlns:a16="http://schemas.microsoft.com/office/drawing/2014/main" val="20001"/>
                        </a:ext>
                      </a:extLst>
                    </a:gridCol>
                    <a:gridCol w="3749040">
                      <a:extLst>
                        <a:ext uri="{9D8B030D-6E8A-4147-A177-3AD203B41FA5}">
                          <a16:colId xmlns="" xmlns:a16="http://schemas.microsoft.com/office/drawing/2014/main" val="20002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pt-PT" sz="1400" cap="small" dirty="0">
                              <a:effectLst/>
                            </a:rPr>
                            <a:t>Quando é que se utiliza o critério?</a:t>
                          </a:r>
                          <a:endParaRPr lang="pt-PT" sz="16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pt-PT" sz="1400" cap="small">
                              <a:effectLst/>
                            </a:rPr>
                            <a:t>Como é que se utiliza o critério?</a:t>
                          </a:r>
                          <a:endParaRPr lang="pt-PT" sz="16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pt-PT" sz="1400" cap="small">
                              <a:effectLst/>
                            </a:rPr>
                            <a:t>Exemplo:</a:t>
                          </a:r>
                          <a:endParaRPr lang="pt-PT" sz="16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pt-PT" sz="1400">
                              <a:effectLst/>
                            </a:rPr>
                            <a:t>Quando se quer provar que um plano é paralelo a outro plano.</a:t>
                          </a:r>
                          <a:endParaRPr lang="pt-PT" sz="16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pt-PT" sz="1400" dirty="0">
                              <a:effectLst/>
                            </a:rPr>
                            <a:t>Basta encontrar nesse plano duas retas concorrentes que sejam paralelas </a:t>
                          </a:r>
                          <a:r>
                            <a:rPr lang="pt-PT" sz="1600" kern="1200" dirty="0">
                              <a:effectLst/>
                            </a:rPr>
                            <a:t>a </a:t>
                          </a:r>
                          <a:r>
                            <a:rPr lang="pt-PT" sz="1400" kern="1200" dirty="0">
                              <a:effectLst/>
                            </a:rPr>
                            <a:t>duas retas concorrentes  </a:t>
                          </a:r>
                          <a:r>
                            <a:rPr lang="pt-PT" sz="1600" kern="1200" dirty="0">
                              <a:effectLst/>
                            </a:rPr>
                            <a:t>d</a:t>
                          </a:r>
                          <a:r>
                            <a:rPr lang="pt-PT" sz="1400" dirty="0">
                              <a:effectLst/>
                            </a:rPr>
                            <a:t>o outro plano.</a:t>
                          </a:r>
                          <a:endParaRPr lang="pt-PT" sz="16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just">
                            <a:spcAft>
                              <a:spcPts val="0"/>
                            </a:spcAft>
                          </a:pPr>
                          <a:r>
                            <a:rPr lang="pt-PT" sz="1400" dirty="0">
                              <a:effectLst/>
                            </a:rPr>
                            <a:t>Provar que o plano </a:t>
                          </a:r>
                          <a14:m>
                            <m:oMath xmlns:m="http://schemas.openxmlformats.org/officeDocument/2006/math">
                              <m:r>
                                <a:rPr lang="pt-PT" sz="1400">
                                  <a:effectLst/>
                                  <a:latin typeface="Cambria Math" panose="02040503050406030204" pitchFamily="18" charset="0"/>
                                </a:rPr>
                                <m:t>𝑨𝑩𝑪</m:t>
                              </m:r>
                            </m:oMath>
                          </a14:m>
                          <a:r>
                            <a:rPr lang="pt-PT" sz="1400" dirty="0">
                              <a:effectLst/>
                            </a:rPr>
                            <a:t> é paralelo ao plano </a:t>
                          </a:r>
                          <a14:m>
                            <m:oMath xmlns:m="http://schemas.openxmlformats.org/officeDocument/2006/math">
                              <m:r>
                                <a:rPr lang="pt-PT" sz="1400">
                                  <a:effectLst/>
                                  <a:latin typeface="Cambria Math" panose="02040503050406030204" pitchFamily="18" charset="0"/>
                                </a:rPr>
                                <m:t>𝑬𝑭𝑮</m:t>
                              </m:r>
                            </m:oMath>
                          </a14:m>
                          <a:r>
                            <a:rPr lang="pt-PT" sz="1400" dirty="0">
                              <a:effectLst/>
                            </a:rPr>
                            <a:t>.</a:t>
                          </a:r>
                          <a:endParaRPr lang="pt-PT" sz="1600" dirty="0">
                            <a:effectLst/>
                          </a:endParaRPr>
                        </a:p>
                        <a:p>
                          <a:pPr algn="just">
                            <a:spcAft>
                              <a:spcPts val="0"/>
                            </a:spcAft>
                          </a:pPr>
                          <a:r>
                            <a:rPr lang="pt-PT" sz="1000" dirty="0">
                              <a:effectLst/>
                            </a:rPr>
                            <a:t> </a:t>
                          </a:r>
                          <a:endParaRPr lang="pt-PT" sz="1600" dirty="0">
                            <a:effectLst/>
                          </a:endParaRPr>
                        </a:p>
                        <a:p>
                          <a:pPr algn="just">
                            <a:spcAft>
                              <a:spcPts val="0"/>
                            </a:spcAft>
                          </a:pPr>
                          <a:r>
                            <a:rPr lang="pt-PT" sz="1400" dirty="0">
                              <a:effectLst/>
                            </a:rPr>
                            <a:t>O plano </a:t>
                          </a:r>
                          <a14:m>
                            <m:oMath xmlns:m="http://schemas.openxmlformats.org/officeDocument/2006/math">
                              <m:r>
                                <a:rPr lang="pt-PT" sz="1400">
                                  <a:effectLst/>
                                  <a:latin typeface="Cambria Math" panose="02040503050406030204" pitchFamily="18" charset="0"/>
                                </a:rPr>
                                <m:t>𝐴𝐵𝐶</m:t>
                              </m:r>
                            </m:oMath>
                          </a14:m>
                          <a:r>
                            <a:rPr lang="pt-PT" sz="1400" dirty="0">
                              <a:effectLst/>
                            </a:rPr>
                            <a:t> é paralelo ao plano </a:t>
                          </a:r>
                          <a14:m>
                            <m:oMath xmlns:m="http://schemas.openxmlformats.org/officeDocument/2006/math">
                              <m:r>
                                <a:rPr lang="pt-PT" sz="1400">
                                  <a:effectLst/>
                                  <a:latin typeface="Cambria Math" panose="02040503050406030204" pitchFamily="18" charset="0"/>
                                </a:rPr>
                                <m:t>𝐸𝐹𝐺</m:t>
                              </m:r>
                            </m:oMath>
                          </a14:m>
                          <a:r>
                            <a:rPr lang="pt-PT" sz="1400" dirty="0">
                              <a:effectLst/>
                            </a:rPr>
                            <a:t> porque contém duas ____________________,</a:t>
                          </a:r>
                          <a14:m>
                            <m:oMath xmlns:m="http://schemas.openxmlformats.org/officeDocument/2006/math">
                              <m:r>
                                <a:rPr lang="pt-PT" sz="1400">
                                  <a:effectLst/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pt-PT" sz="1400">
                                  <a:effectLst/>
                                  <a:latin typeface="Cambria Math" panose="02040503050406030204" pitchFamily="18" charset="0"/>
                                </a:rPr>
                                <m:t>𝐴𝐵</m:t>
                              </m:r>
                            </m:oMath>
                          </a14:m>
                          <a:r>
                            <a:rPr lang="pt-PT" sz="1400" dirty="0">
                              <a:effectLst/>
                            </a:rPr>
                            <a:t> e </a:t>
                          </a:r>
                          <a14:m>
                            <m:oMath xmlns:m="http://schemas.openxmlformats.org/officeDocument/2006/math">
                              <m:r>
                                <a:rPr lang="pt-PT" sz="1400">
                                  <a:effectLst/>
                                  <a:latin typeface="Cambria Math" panose="02040503050406030204" pitchFamily="18" charset="0"/>
                                </a:rPr>
                                <m:t>𝐵𝐶</m:t>
                              </m:r>
                            </m:oMath>
                          </a14:m>
                          <a:r>
                            <a:rPr lang="pt-PT" sz="1400" dirty="0">
                              <a:effectLst/>
                            </a:rPr>
                            <a:t>, que são _________________ a duas retas concorrentes do plano EFG:   a reta </a:t>
                          </a:r>
                          <a14:m>
                            <m:oMath xmlns:m="http://schemas.openxmlformats.org/officeDocument/2006/math">
                              <m:r>
                                <a:rPr lang="pt-PT" sz="1400">
                                  <a:effectLst/>
                                  <a:latin typeface="Cambria Math" panose="02040503050406030204" pitchFamily="18" charset="0"/>
                                </a:rPr>
                                <m:t>𝐸𝐹</m:t>
                              </m:r>
                            </m:oMath>
                          </a14:m>
                          <a:r>
                            <a:rPr lang="pt-PT" sz="1400" dirty="0">
                              <a:effectLst/>
                            </a:rPr>
                            <a:t> e  a reta </a:t>
                          </a:r>
                          <a:r>
                            <a:rPr lang="pt-PT" sz="1400" i="1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FG</a:t>
                          </a:r>
                          <a:r>
                            <a:rPr lang="pt-PT" sz="1400" dirty="0">
                              <a:effectLst/>
                            </a:rPr>
                            <a:t> , respetivamente.</a:t>
                          </a:r>
                          <a:endParaRPr lang="pt-PT" sz="16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ela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05043919"/>
                  </p:ext>
                </p:extLst>
              </p:nvPr>
            </p:nvGraphicFramePr>
            <p:xfrm>
              <a:off x="316371" y="2996952"/>
              <a:ext cx="6423025" cy="262128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325245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  <a:gridCol w="1348740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1"/>
                        </a:ext>
                      </a:extLst>
                    </a:gridCol>
                    <a:gridCol w="3749040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2"/>
                        </a:ext>
                      </a:extLst>
                    </a:gridCol>
                  </a:tblGrid>
                  <a:tr h="640080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pt-PT" sz="1400" cap="small" dirty="0">
                              <a:effectLst/>
                            </a:rPr>
                            <a:t>Quando é que se utiliza o critério?</a:t>
                          </a:r>
                          <a:endParaRPr lang="pt-PT" sz="16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pt-PT" sz="1400" cap="small">
                              <a:effectLst/>
                            </a:rPr>
                            <a:t>Como é que se utiliza o critério?</a:t>
                          </a:r>
                          <a:endParaRPr lang="pt-PT" sz="16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pt-PT" sz="1400" cap="small">
                              <a:effectLst/>
                            </a:rPr>
                            <a:t>Exemplo:</a:t>
                          </a:r>
                          <a:endParaRPr lang="pt-PT" sz="16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1981200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pt-PT" sz="1400">
                              <a:effectLst/>
                            </a:rPr>
                            <a:t>Quando se quer provar que um plano é paralelo a outro plano.</a:t>
                          </a:r>
                          <a:endParaRPr lang="pt-PT" sz="16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pt-PT" sz="1400" dirty="0">
                              <a:effectLst/>
                            </a:rPr>
                            <a:t>Basta encontrar nesse plano duas retas concorrentes que sejam paralelas </a:t>
                          </a:r>
                          <a:r>
                            <a:rPr lang="pt-PT" sz="1600" kern="1200" dirty="0">
                              <a:effectLst/>
                            </a:rPr>
                            <a:t>a </a:t>
                          </a:r>
                          <a:r>
                            <a:rPr lang="pt-PT" sz="1400" kern="1200" dirty="0">
                              <a:effectLst/>
                            </a:rPr>
                            <a:t>duas retas concorrentes  </a:t>
                          </a:r>
                          <a:r>
                            <a:rPr lang="pt-PT" sz="1600" kern="1200" dirty="0">
                              <a:effectLst/>
                            </a:rPr>
                            <a:t>d</a:t>
                          </a:r>
                          <a:r>
                            <a:rPr lang="pt-PT" sz="1400" dirty="0">
                              <a:effectLst/>
                            </a:rPr>
                            <a:t>o outro plano.</a:t>
                          </a:r>
                          <a:endParaRPr lang="pt-PT" sz="16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marL="68580" marR="68580" marT="0" marB="0">
                        <a:blipFill rotWithShape="1">
                          <a:blip r:embed="rId3"/>
                          <a:stretch>
                            <a:fillRect l="-71545" t="-35077" b="-615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4097" name="Imagem 9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3413" y="3795428"/>
            <a:ext cx="2020587" cy="1586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Marcador de Posição do Número do Diapositivo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738BC-C226-4D58-9959-77EAD4F6A1C4}" type="slidenum">
              <a:rPr lang="pt-PT" smtClean="0"/>
              <a:t>13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32496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ítulo 1"/>
          <p:cNvSpPr txBox="1">
            <a:spLocks/>
          </p:cNvSpPr>
          <p:nvPr/>
        </p:nvSpPr>
        <p:spPr>
          <a:xfrm>
            <a:off x="251520" y="882668"/>
            <a:ext cx="7200800" cy="78520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2200" b="1" dirty="0"/>
              <a:t>Teorema : </a:t>
            </a:r>
            <a:r>
              <a:rPr lang="pt-PT" sz="2200" dirty="0"/>
              <a:t>Dois planos paralelos a um terceiro são paralelos entre si. (prova a seguir e na  </a:t>
            </a:r>
            <a:r>
              <a:rPr lang="pt-PT" sz="2200" dirty="0" err="1"/>
              <a:t>pág</a:t>
            </a:r>
            <a:r>
              <a:rPr lang="pt-PT" sz="2200" dirty="0"/>
              <a:t> 65)</a:t>
            </a:r>
          </a:p>
        </p:txBody>
      </p:sp>
      <p:sp>
        <p:nvSpPr>
          <p:cNvPr id="22" name="Título 1"/>
          <p:cNvSpPr txBox="1">
            <a:spLocks/>
          </p:cNvSpPr>
          <p:nvPr/>
        </p:nvSpPr>
        <p:spPr>
          <a:xfrm>
            <a:off x="237665" y="2357260"/>
            <a:ext cx="6659692" cy="119649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2200" b="1" dirty="0"/>
              <a:t>Teorema : </a:t>
            </a:r>
            <a:r>
              <a:rPr lang="pt-PT" sz="2200" dirty="0"/>
              <a:t>Por um ponto exterior a um plano passa um único plano paralelo ao primeiro. (</a:t>
            </a:r>
            <a:r>
              <a:rPr lang="pt-PT" sz="1800" dirty="0"/>
              <a:t>prova a seguir e na  </a:t>
            </a:r>
            <a:r>
              <a:rPr lang="pt-PT" sz="1800" dirty="0" err="1"/>
              <a:t>pág</a:t>
            </a:r>
            <a:r>
              <a:rPr lang="pt-PT" sz="1800" dirty="0"/>
              <a:t> 66)</a:t>
            </a:r>
          </a:p>
        </p:txBody>
      </p:sp>
      <p:pic>
        <p:nvPicPr>
          <p:cNvPr id="9" name="Marcador de Posição de Conteúdo 3"/>
          <p:cNvPicPr>
            <a:picLocks noGrp="1"/>
          </p:cNvPicPr>
          <p:nvPr>
            <p:ph idx="1"/>
          </p:nvPr>
        </p:nvPicPr>
        <p:blipFill rotWithShape="1">
          <a:blip r:embed="rId2"/>
          <a:srcRect t="19991" r="77290" b="19035"/>
          <a:stretch/>
        </p:blipFill>
        <p:spPr>
          <a:xfrm>
            <a:off x="7287541" y="824498"/>
            <a:ext cx="1649258" cy="1686746"/>
          </a:xfrm>
          <a:prstGeom prst="rect">
            <a:avLst/>
          </a:prstGeom>
        </p:spPr>
      </p:pic>
      <p:pic>
        <p:nvPicPr>
          <p:cNvPr id="10" name="Imagem 9"/>
          <p:cNvPicPr/>
          <p:nvPr/>
        </p:nvPicPr>
        <p:blipFill rotWithShape="1">
          <a:blip r:embed="rId3"/>
          <a:srcRect t="26751" r="77672" b="30992"/>
          <a:stretch/>
        </p:blipFill>
        <p:spPr>
          <a:xfrm>
            <a:off x="6897357" y="2359073"/>
            <a:ext cx="2232248" cy="1555361"/>
          </a:xfrm>
          <a:prstGeom prst="rect">
            <a:avLst/>
          </a:prstGeom>
        </p:spPr>
      </p:pic>
      <p:sp>
        <p:nvSpPr>
          <p:cNvPr id="2" name="Marcador de Posição do Número do Diapositivo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738BC-C226-4D58-9959-77EAD4F6A1C4}" type="slidenum">
              <a:rPr lang="pt-PT" smtClean="0"/>
              <a:t>14</a:t>
            </a:fld>
            <a:endParaRPr lang="pt-PT"/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17917" y="3914434"/>
            <a:ext cx="91440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2200" b="1" dirty="0">
                <a:solidFill>
                  <a:srgbClr val="0070C0"/>
                </a:solidFill>
              </a:rPr>
              <a:t>Teorema</a:t>
            </a:r>
            <a:r>
              <a:rPr lang="pt-PT" sz="2200" dirty="0"/>
              <a:t> : </a:t>
            </a:r>
            <a:r>
              <a:rPr lang="pt-PT" sz="2200" b="1" dirty="0"/>
              <a:t>Dois planos paralelos a um terceiro são paralelos entre si.</a:t>
            </a:r>
          </a:p>
          <a:p>
            <a:pPr algn="l"/>
            <a:r>
              <a:rPr lang="pt-PT" sz="2200" b="1" dirty="0"/>
              <a:t>               (prova </a:t>
            </a:r>
            <a:r>
              <a:rPr lang="pt-PT" sz="2200" b="1" dirty="0" err="1"/>
              <a:t>pág</a:t>
            </a:r>
            <a:r>
              <a:rPr lang="pt-PT" sz="2200" b="1" dirty="0"/>
              <a:t> 65)</a:t>
            </a:r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29571" y="4941168"/>
            <a:ext cx="91440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2200" b="1" dirty="0">
                <a:solidFill>
                  <a:srgbClr val="0070C0"/>
                </a:solidFill>
              </a:rPr>
              <a:t>Teorema</a:t>
            </a:r>
            <a:r>
              <a:rPr lang="pt-PT" sz="2200" dirty="0"/>
              <a:t> : </a:t>
            </a:r>
            <a:r>
              <a:rPr lang="pt-PT" sz="2200" b="1" dirty="0"/>
              <a:t>Por um ponto exterior a um plano passa um único plano paralelo ao primeiro</a:t>
            </a:r>
            <a:r>
              <a:rPr lang="pt-PT" sz="2200" b="1" dirty="0" smtClean="0"/>
              <a:t>. (</a:t>
            </a:r>
            <a:r>
              <a:rPr lang="pt-PT" sz="2200" b="1" dirty="0"/>
              <a:t>prova </a:t>
            </a:r>
            <a:r>
              <a:rPr lang="pt-PT" sz="2200" b="1" dirty="0" err="1"/>
              <a:t>pág</a:t>
            </a:r>
            <a:r>
              <a:rPr lang="pt-PT" sz="2200" b="1" dirty="0"/>
              <a:t> 66)</a:t>
            </a:r>
          </a:p>
          <a:p>
            <a:pPr algn="l"/>
            <a:endParaRPr lang="pt-PT" sz="2200" dirty="0"/>
          </a:p>
        </p:txBody>
      </p:sp>
    </p:spTree>
    <p:extLst>
      <p:ext uri="{BB962C8B-B14F-4D97-AF65-F5344CB8AC3E}">
        <p14:creationId xmlns:p14="http://schemas.microsoft.com/office/powerpoint/2010/main" val="3914224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/>
          <p:cNvSpPr txBox="1">
            <a:spLocks/>
          </p:cNvSpPr>
          <p:nvPr/>
        </p:nvSpPr>
        <p:spPr>
          <a:xfrm>
            <a:off x="5134453" y="2662384"/>
            <a:ext cx="2206597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074738" indent="-1074738" algn="l"/>
            <a:r>
              <a:rPr lang="pt-PT" sz="1600" dirty="0"/>
              <a:t>Demonstração pág. 67</a:t>
            </a:r>
          </a:p>
        </p:txBody>
      </p:sp>
      <p:sp>
        <p:nvSpPr>
          <p:cNvPr id="12" name="Título 1"/>
          <p:cNvSpPr txBox="1">
            <a:spLocks/>
          </p:cNvSpPr>
          <p:nvPr/>
        </p:nvSpPr>
        <p:spPr>
          <a:xfrm>
            <a:off x="179512" y="332656"/>
            <a:ext cx="9144000" cy="7239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2200" b="1" dirty="0" smtClean="0">
                <a:solidFill>
                  <a:srgbClr val="0070C0"/>
                </a:solidFill>
              </a:rPr>
              <a:t>Critério de perpendicularidade entre planos :</a:t>
            </a:r>
            <a:endParaRPr lang="pt-PT" sz="2200" b="1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ela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13750298"/>
                  </p:ext>
                </p:extLst>
              </p:nvPr>
            </p:nvGraphicFramePr>
            <p:xfrm>
              <a:off x="504449" y="4808396"/>
              <a:ext cx="6546215" cy="161544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438275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  <a:gridCol w="1350645">
                      <a:extLst>
                        <a:ext uri="{9D8B030D-6E8A-4147-A177-3AD203B41FA5}">
                          <a16:colId xmlns="" xmlns:a16="http://schemas.microsoft.com/office/drawing/2014/main" val="20001"/>
                        </a:ext>
                      </a:extLst>
                    </a:gridCol>
                    <a:gridCol w="3757295">
                      <a:extLst>
                        <a:ext uri="{9D8B030D-6E8A-4147-A177-3AD203B41FA5}">
                          <a16:colId xmlns="" xmlns:a16="http://schemas.microsoft.com/office/drawing/2014/main" val="20002"/>
                        </a:ext>
                      </a:extLst>
                    </a:gridCol>
                  </a:tblGrid>
                  <a:tr h="60764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pt-PT" sz="1100" cap="small" dirty="0">
                              <a:effectLst/>
                            </a:rPr>
                            <a:t>Quando é que se utiliza o critério?</a:t>
                          </a:r>
                          <a:endParaRPr lang="pt-PT" sz="12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pt-PT" sz="1100" cap="small">
                              <a:effectLst/>
                            </a:rPr>
                            <a:t>Como é que se utiliza o critério?</a:t>
                          </a:r>
                          <a:endParaRPr lang="pt-PT" sz="12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pt-PT" sz="1100" cap="small" dirty="0">
                              <a:effectLst/>
                            </a:rPr>
                            <a:t>Exemplo:</a:t>
                          </a:r>
                          <a:endParaRPr lang="pt-PT" sz="12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pt-PT" sz="1100">
                              <a:effectLst/>
                            </a:rPr>
                            <a:t>Quando se quer provar que um plano é perpendicular a outro plano.</a:t>
                          </a:r>
                          <a:endParaRPr lang="pt-PT" sz="12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pt-PT" sz="1100">
                              <a:effectLst/>
                            </a:rPr>
                            <a:t>Basta encontrar nesse plano uma reta perpendicular ao outro plano.</a:t>
                          </a:r>
                          <a:endParaRPr lang="pt-PT" sz="12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just">
                            <a:spcAft>
                              <a:spcPts val="0"/>
                            </a:spcAft>
                          </a:pPr>
                          <a:r>
                            <a:rPr lang="pt-PT" sz="1100" dirty="0">
                              <a:effectLst/>
                            </a:rPr>
                            <a:t>Provar que o plano </a:t>
                          </a:r>
                          <a14:m>
                            <m:oMath xmlns:m="http://schemas.openxmlformats.org/officeDocument/2006/math">
                              <m:r>
                                <a:rPr lang="pt-PT" sz="1100">
                                  <a:effectLst/>
                                  <a:latin typeface="Cambria Math" panose="02040503050406030204" pitchFamily="18" charset="0"/>
                                </a:rPr>
                                <m:t>𝑪𝑩𝑭</m:t>
                              </m:r>
                            </m:oMath>
                          </a14:m>
                          <a:r>
                            <a:rPr lang="pt-PT" sz="1100" dirty="0">
                              <a:effectLst/>
                            </a:rPr>
                            <a:t> é perpendicular ao plano </a:t>
                          </a:r>
                          <a14:m>
                            <m:oMath xmlns:m="http://schemas.openxmlformats.org/officeDocument/2006/math">
                              <m:r>
                                <a:rPr lang="pt-PT" sz="1100">
                                  <a:effectLst/>
                                  <a:latin typeface="Cambria Math" panose="02040503050406030204" pitchFamily="18" charset="0"/>
                                </a:rPr>
                                <m:t>𝑬𝑭𝑮</m:t>
                              </m:r>
                            </m:oMath>
                          </a14:m>
                          <a:r>
                            <a:rPr lang="pt-PT" sz="1100" dirty="0">
                              <a:effectLst/>
                            </a:rPr>
                            <a:t>.</a:t>
                          </a:r>
                          <a:endParaRPr lang="pt-PT" sz="1200" dirty="0">
                            <a:effectLst/>
                          </a:endParaRPr>
                        </a:p>
                        <a:p>
                          <a:pPr algn="just">
                            <a:spcAft>
                              <a:spcPts val="0"/>
                            </a:spcAft>
                          </a:pPr>
                          <a:r>
                            <a:rPr lang="pt-PT" sz="700" dirty="0">
                              <a:effectLst/>
                            </a:rPr>
                            <a:t> </a:t>
                          </a:r>
                          <a:endParaRPr lang="pt-PT" sz="1200" dirty="0">
                            <a:effectLst/>
                          </a:endParaRPr>
                        </a:p>
                        <a:p>
                          <a:pPr algn="just">
                            <a:spcAft>
                              <a:spcPts val="0"/>
                            </a:spcAft>
                          </a:pPr>
                          <a:r>
                            <a:rPr lang="pt-PT" sz="1100" dirty="0">
                              <a:effectLst/>
                            </a:rPr>
                            <a:t>O plano </a:t>
                          </a:r>
                          <a14:m>
                            <m:oMath xmlns:m="http://schemas.openxmlformats.org/officeDocument/2006/math">
                              <m:r>
                                <a:rPr lang="pt-PT" sz="1100">
                                  <a:effectLst/>
                                  <a:latin typeface="Cambria Math" panose="02040503050406030204" pitchFamily="18" charset="0"/>
                                </a:rPr>
                                <m:t>𝐶𝐵𝐹</m:t>
                              </m:r>
                            </m:oMath>
                          </a14:m>
                          <a:r>
                            <a:rPr lang="pt-PT" sz="1100" dirty="0">
                              <a:effectLst/>
                            </a:rPr>
                            <a:t> é perpendicular ao plano </a:t>
                          </a:r>
                          <a14:m>
                            <m:oMath xmlns:m="http://schemas.openxmlformats.org/officeDocument/2006/math">
                              <m:r>
                                <a:rPr lang="pt-PT" sz="1100">
                                  <a:effectLst/>
                                  <a:latin typeface="Cambria Math" panose="02040503050406030204" pitchFamily="18" charset="0"/>
                                </a:rPr>
                                <m:t>𝐸𝐹𝐺</m:t>
                              </m:r>
                            </m:oMath>
                          </a14:m>
                          <a:r>
                            <a:rPr lang="pt-PT" sz="1100" dirty="0">
                              <a:effectLst/>
                            </a:rPr>
                            <a:t> porque contém a reta </a:t>
                          </a:r>
                          <a14:m>
                            <m:oMath xmlns:m="http://schemas.openxmlformats.org/officeDocument/2006/math">
                              <m:r>
                                <a:rPr lang="pt-PT" sz="1100">
                                  <a:effectLst/>
                                  <a:latin typeface="Cambria Math" panose="02040503050406030204" pitchFamily="18" charset="0"/>
                                </a:rPr>
                                <m:t>𝐵𝐹</m:t>
                              </m:r>
                            </m:oMath>
                          </a14:m>
                          <a:r>
                            <a:rPr lang="pt-PT" sz="1100" dirty="0">
                              <a:effectLst/>
                            </a:rPr>
                            <a:t>, que é ____________________ ao plano </a:t>
                          </a:r>
                          <a14:m>
                            <m:oMath xmlns:m="http://schemas.openxmlformats.org/officeDocument/2006/math">
                              <m:r>
                                <a:rPr lang="pt-PT" sz="1100">
                                  <a:effectLst/>
                                  <a:latin typeface="Cambria Math" panose="02040503050406030204" pitchFamily="18" charset="0"/>
                                </a:rPr>
                                <m:t>𝐸𝐹𝐺</m:t>
                              </m:r>
                            </m:oMath>
                          </a14:m>
                          <a:r>
                            <a:rPr lang="pt-PT" sz="1100" dirty="0">
                              <a:effectLst/>
                            </a:rPr>
                            <a:t> (a reta </a:t>
                          </a:r>
                          <a14:m>
                            <m:oMath xmlns:m="http://schemas.openxmlformats.org/officeDocument/2006/math">
                              <m:r>
                                <a:rPr lang="pt-PT" sz="1100">
                                  <a:effectLst/>
                                  <a:latin typeface="Cambria Math" panose="02040503050406030204" pitchFamily="18" charset="0"/>
                                </a:rPr>
                                <m:t>𝐵𝐹</m:t>
                              </m:r>
                            </m:oMath>
                          </a14:m>
                          <a:r>
                            <a:rPr lang="pt-PT" sz="1100" dirty="0">
                              <a:effectLst/>
                            </a:rPr>
                            <a:t> é perpendicular ao plano </a:t>
                          </a:r>
                          <a14:m>
                            <m:oMath xmlns:m="http://schemas.openxmlformats.org/officeDocument/2006/math">
                              <m:r>
                                <a:rPr lang="pt-PT" sz="1100">
                                  <a:effectLst/>
                                  <a:latin typeface="Cambria Math" panose="02040503050406030204" pitchFamily="18" charset="0"/>
                                </a:rPr>
                                <m:t>𝐸𝐹𝐺</m:t>
                              </m:r>
                            </m:oMath>
                          </a14:m>
                          <a:r>
                            <a:rPr lang="pt-PT" sz="1100" dirty="0">
                              <a:effectLst/>
                            </a:rPr>
                            <a:t> porque é ____________________ às retas </a:t>
                          </a:r>
                          <a14:m>
                            <m:oMath xmlns:m="http://schemas.openxmlformats.org/officeDocument/2006/math">
                              <m:r>
                                <a:rPr lang="pt-PT" sz="1100">
                                  <a:effectLst/>
                                  <a:latin typeface="Cambria Math" panose="02040503050406030204" pitchFamily="18" charset="0"/>
                                </a:rPr>
                                <m:t>𝐸𝐹</m:t>
                              </m:r>
                            </m:oMath>
                          </a14:m>
                          <a:r>
                            <a:rPr lang="pt-PT" sz="1100" dirty="0">
                              <a:effectLst/>
                            </a:rPr>
                            <a:t> e </a:t>
                          </a:r>
                          <a14:m>
                            <m:oMath xmlns:m="http://schemas.openxmlformats.org/officeDocument/2006/math">
                              <m:r>
                                <a:rPr lang="pt-PT" sz="1100">
                                  <a:effectLst/>
                                  <a:latin typeface="Cambria Math" panose="02040503050406030204" pitchFamily="18" charset="0"/>
                                </a:rPr>
                                <m:t>𝐹𝐺</m:t>
                              </m:r>
                            </m:oMath>
                          </a14:m>
                          <a:r>
                            <a:rPr lang="pt-PT" sz="1100" dirty="0">
                              <a:effectLst/>
                            </a:rPr>
                            <a:t> que são ______________ e que estão _______________ no plano </a:t>
                          </a:r>
                          <a14:m>
                            <m:oMath xmlns:m="http://schemas.openxmlformats.org/officeDocument/2006/math">
                              <m:r>
                                <a:rPr lang="pt-PT" sz="1100">
                                  <a:effectLst/>
                                  <a:latin typeface="Cambria Math" panose="02040503050406030204" pitchFamily="18" charset="0"/>
                                </a:rPr>
                                <m:t>𝐸𝐹𝐺</m:t>
                              </m:r>
                            </m:oMath>
                          </a14:m>
                          <a:r>
                            <a:rPr lang="pt-PT" sz="1100" dirty="0">
                              <a:effectLst/>
                            </a:rPr>
                            <a:t>).</a:t>
                          </a:r>
                          <a:endParaRPr lang="pt-PT" sz="12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ela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13750298"/>
                  </p:ext>
                </p:extLst>
              </p:nvPr>
            </p:nvGraphicFramePr>
            <p:xfrm>
              <a:off x="504449" y="4808396"/>
              <a:ext cx="6546215" cy="161544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438275"/>
                    <a:gridCol w="1350645"/>
                    <a:gridCol w="3757295"/>
                  </a:tblGrid>
                  <a:tr h="335280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pt-PT" sz="1100" cap="small" dirty="0">
                              <a:effectLst/>
                            </a:rPr>
                            <a:t>Quando é que se utiliza o critério?</a:t>
                          </a:r>
                          <a:endParaRPr lang="pt-PT" sz="12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pt-PT" sz="1100" cap="small">
                              <a:effectLst/>
                            </a:rPr>
                            <a:t>Como é que se utiliza o critério?</a:t>
                          </a:r>
                          <a:endParaRPr lang="pt-PT" sz="12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pt-PT" sz="1100" cap="small" dirty="0">
                              <a:effectLst/>
                            </a:rPr>
                            <a:t>Exemplo:</a:t>
                          </a:r>
                          <a:endParaRPr lang="pt-PT" sz="12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1280160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pt-PT" sz="1100">
                              <a:effectLst/>
                            </a:rPr>
                            <a:t>Quando se quer provar que um plano é perpendicular a outro plano.</a:t>
                          </a:r>
                          <a:endParaRPr lang="pt-PT" sz="12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pt-PT" sz="1100">
                              <a:effectLst/>
                            </a:rPr>
                            <a:t>Basta encontrar nesse plano uma reta perpendicular ao outro plano.</a:t>
                          </a:r>
                          <a:endParaRPr lang="pt-PT" sz="12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marL="68580" marR="68580" marT="0" marB="0">
                        <a:blipFill rotWithShape="0">
                          <a:blip r:embed="rId2"/>
                          <a:stretch>
                            <a:fillRect l="-74392" t="-29858" r="-648" b="-6635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3" name="Text Box 396"/>
          <p:cNvSpPr txBox="1">
            <a:spLocks noChangeArrowheads="1"/>
          </p:cNvSpPr>
          <p:nvPr/>
        </p:nvSpPr>
        <p:spPr bwMode="auto">
          <a:xfrm>
            <a:off x="279254" y="3159229"/>
            <a:ext cx="6669009" cy="1362407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B8CCE4"/>
              </a:gs>
            </a:gsLst>
            <a:lin ang="5400000" scaled="1"/>
          </a:gradFill>
          <a:ln w="28575">
            <a:solidFill>
              <a:srgbClr val="365F91"/>
            </a:solidFill>
            <a:miter lim="800000"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Critério</a:t>
            </a:r>
            <a:endParaRPr kumimoji="0" lang="pt-PT" altLang="pt-PT" sz="105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1600" b="1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Se um plano contém uma reta perpendicular a outro plano então os planos são perpendiculares.</a:t>
            </a:r>
            <a:endParaRPr kumimoji="0" lang="pt-PT" altLang="pt-PT" sz="105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16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Se </a:t>
            </a:r>
            <a:r>
              <a:rPr kumimoji="0" lang="pt-PT" altLang="pt-PT" sz="1600" b="1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mbria Math" panose="02040503050406030204" pitchFamily="18" charset="0"/>
                <a:ea typeface="Times New Roman" panose="02020603050405020304" pitchFamily="18" charset="0"/>
              </a:rPr>
              <a:t>r⊂β  </a:t>
            </a:r>
            <a:r>
              <a:rPr kumimoji="0" lang="pt-PT" altLang="pt-PT" sz="16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mbria Math" panose="02040503050406030204" pitchFamily="18" charset="0"/>
                <a:ea typeface="Times New Roman" panose="02020603050405020304" pitchFamily="18" charset="0"/>
              </a:rPr>
              <a:t>e</a:t>
            </a:r>
            <a:r>
              <a:rPr kumimoji="0" lang="pt-PT" altLang="pt-PT" sz="1600" b="1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mbria Math" panose="02040503050406030204" pitchFamily="18" charset="0"/>
                <a:ea typeface="Times New Roman" panose="02020603050405020304" pitchFamily="18" charset="0"/>
              </a:rPr>
              <a:t>   r⊥α</a:t>
            </a:r>
            <a:r>
              <a:rPr kumimoji="0" lang="pt-PT" altLang="pt-PT" sz="16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 então </a:t>
            </a:r>
            <a:r>
              <a:rPr kumimoji="0" lang="pt-PT" altLang="pt-PT" sz="1600" b="1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mbria Math" panose="02040503050406030204" pitchFamily="18" charset="0"/>
                <a:ea typeface="Times New Roman" panose="02020603050405020304" pitchFamily="18" charset="0"/>
              </a:rPr>
              <a:t>β⊥α</a:t>
            </a:r>
            <a:r>
              <a:rPr kumimoji="0" lang="pt-PT" altLang="pt-PT" sz="16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  <a:endParaRPr kumimoji="0" lang="pt-PT" altLang="pt-PT" sz="105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122" name="Imagem 8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3838" y="3427157"/>
            <a:ext cx="1092229" cy="1114622"/>
          </a:xfrm>
          <a:prstGeom prst="rect">
            <a:avLst/>
          </a:prstGeom>
          <a:noFill/>
          <a:ln w="28575">
            <a:solidFill>
              <a:srgbClr val="365F9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1" name="Imagem 10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1050" y="4963784"/>
            <a:ext cx="1780630" cy="1460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1538" y="913443"/>
            <a:ext cx="5692071" cy="1723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Como deve o Sr. João fixar a porta de modo que esta fique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perpendicular ao chão?</a:t>
            </a:r>
            <a:endParaRPr kumimoji="0" lang="pt-PT" altLang="pt-PT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Basta que a aresta lateral da porta seja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2000" b="1" i="0" u="none" strike="noStrike" cap="none" normalizeH="0" baseline="0" dirty="0">
                <a:ln>
                  <a:noFill/>
                </a:ln>
                <a:solidFill>
                  <a:srgbClr val="365F9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__________________</a:t>
            </a:r>
            <a:r>
              <a:rPr kumimoji="0" lang="pt-PT" altLang="pt-PT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t-PT" altLang="pt-PT" dirty="0">
                <a:latin typeface="Calibri" panose="020F0502020204030204" pitchFamily="34" charset="0"/>
                <a:ea typeface="Times New Roman" panose="02020603050405020304" pitchFamily="18" charset="0"/>
              </a:rPr>
              <a:t>d</a:t>
            </a:r>
            <a:r>
              <a:rPr kumimoji="0" lang="pt-PT" altLang="pt-PT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 chão.</a:t>
            </a:r>
            <a:endParaRPr kumimoji="0" lang="pt-PT" altLang="pt-PT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pt-PT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180975" y="4521637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pt-PT" altLang="pt-P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1" name="Imagem 10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1540000">
            <a:off x="5954699" y="612744"/>
            <a:ext cx="2820302" cy="202518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738BC-C226-4D58-9959-77EAD4F6A1C4}" type="slidenum">
              <a:rPr lang="pt-PT" smtClean="0"/>
              <a:t>15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37581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3" grpId="0" animBg="1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/>
          <p:cNvSpPr txBox="1">
            <a:spLocks/>
          </p:cNvSpPr>
          <p:nvPr/>
        </p:nvSpPr>
        <p:spPr>
          <a:xfrm>
            <a:off x="0" y="332656"/>
            <a:ext cx="9144000" cy="7239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2200" b="1" dirty="0">
                <a:solidFill>
                  <a:srgbClr val="FF0000"/>
                </a:solidFill>
              </a:rPr>
              <a:t>Semiplanos:</a:t>
            </a:r>
          </a:p>
        </p:txBody>
      </p:sp>
      <p:sp>
        <p:nvSpPr>
          <p:cNvPr id="12" name="Título 1"/>
          <p:cNvSpPr txBox="1">
            <a:spLocks/>
          </p:cNvSpPr>
          <p:nvPr/>
        </p:nvSpPr>
        <p:spPr>
          <a:xfrm>
            <a:off x="755575" y="1056575"/>
            <a:ext cx="5400601" cy="57222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2200" b="1" dirty="0"/>
              <a:t>Uma </a:t>
            </a:r>
            <a:r>
              <a:rPr lang="pt-PT" sz="2200" b="1" dirty="0" err="1"/>
              <a:t>reta</a:t>
            </a:r>
            <a:r>
              <a:rPr lang="pt-PT" sz="2200" b="1" dirty="0"/>
              <a:t> divide o plano em dois semiplanos.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2267744" y="3452949"/>
            <a:ext cx="50405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144015" y="3730204"/>
            <a:ext cx="9144000" cy="7239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2200" b="1" dirty="0">
                <a:solidFill>
                  <a:srgbClr val="FF0000"/>
                </a:solidFill>
              </a:rPr>
              <a:t>Semiplanos</a:t>
            </a:r>
            <a:r>
              <a:rPr lang="pt-PT" sz="2200" dirty="0">
                <a:solidFill>
                  <a:srgbClr val="FF0000"/>
                </a:solidFill>
              </a:rPr>
              <a:t> </a:t>
            </a:r>
            <a:r>
              <a:rPr lang="pt-PT" sz="2200" b="1" dirty="0">
                <a:solidFill>
                  <a:srgbClr val="FF0000"/>
                </a:solidFill>
              </a:rPr>
              <a:t>perpendiculares:</a:t>
            </a:r>
          </a:p>
        </p:txBody>
      </p:sp>
      <p:sp>
        <p:nvSpPr>
          <p:cNvPr id="13" name="Título 1"/>
          <p:cNvSpPr txBox="1">
            <a:spLocks/>
          </p:cNvSpPr>
          <p:nvPr/>
        </p:nvSpPr>
        <p:spPr>
          <a:xfrm>
            <a:off x="755575" y="4454123"/>
            <a:ext cx="7920881" cy="86194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2200" b="1" dirty="0"/>
              <a:t>Se o ângulo de dois semiplanos é um ângulo </a:t>
            </a:r>
            <a:r>
              <a:rPr lang="pt-PT" sz="2200" b="1" dirty="0" err="1"/>
              <a:t>reto</a:t>
            </a:r>
            <a:r>
              <a:rPr lang="pt-PT" sz="2200" b="1" dirty="0"/>
              <a:t>, os dois semiplanos são perpendiculares.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36"/>
          <a:stretch/>
        </p:blipFill>
        <p:spPr bwMode="auto">
          <a:xfrm>
            <a:off x="3596140" y="1800238"/>
            <a:ext cx="2378348" cy="1929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135"/>
          <a:stretch/>
        </p:blipFill>
        <p:spPr bwMode="auto">
          <a:xfrm>
            <a:off x="1357141" y="1823007"/>
            <a:ext cx="2616121" cy="1423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3059832" y="3637615"/>
            <a:ext cx="55476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4953338" y="3923764"/>
            <a:ext cx="55476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738BC-C226-4D58-9959-77EAD4F6A1C4}" type="slidenum">
              <a:rPr lang="pt-PT" smtClean="0"/>
              <a:t>16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01517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ítulo 1"/>
              <p:cNvSpPr txBox="1">
                <a:spLocks/>
              </p:cNvSpPr>
              <p:nvPr/>
            </p:nvSpPr>
            <p:spPr>
              <a:xfrm>
                <a:off x="348830" y="316102"/>
                <a:ext cx="7897442" cy="788249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 w="28575">
                <a:solidFill>
                  <a:schemeClr val="tx1"/>
                </a:solidFill>
              </a:ln>
            </p:spPr>
            <p:txBody>
              <a:bodyPr vert="horz" lIns="91440" tIns="45720" rIns="91440" bIns="45720" rtlCol="0" anchor="ctr">
                <a:normAutofit fontScale="97500"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just"/>
                <a:r>
                  <a:rPr lang="pt-PT" sz="2200" b="1" dirty="0"/>
                  <a:t>Dado um plano 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  <a:ea typeface="Cambria Math"/>
                      </a:rPr>
                      <m:t>𝛼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pt-PT" sz="2200" b="1" dirty="0"/>
                  <a:t> e um ponto A , existe u</a:t>
                </a:r>
                <a:r>
                  <a:rPr lang="pt-PT" sz="2200" b="1" u="sng" dirty="0"/>
                  <a:t>ma única reta</a:t>
                </a:r>
                <a:r>
                  <a:rPr lang="pt-PT" sz="2200" i="1" u="sng" dirty="0"/>
                  <a:t> r</a:t>
                </a:r>
                <a:r>
                  <a:rPr lang="pt-PT" sz="2200" b="1" u="sng" dirty="0"/>
                  <a:t> perpendicular</a:t>
                </a:r>
                <a:r>
                  <a:rPr lang="pt-PT" sz="2200" i="1" dirty="0"/>
                  <a:t> </a:t>
                </a:r>
                <a:r>
                  <a:rPr lang="pt-PT" sz="2200" b="1" dirty="0"/>
                  <a:t>ao plano 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  <a:ea typeface="Cambria Math"/>
                      </a:rPr>
                      <m:t>𝛼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pt-PT" sz="2200" b="1" dirty="0"/>
                  <a:t> e que passa por A. </a:t>
                </a:r>
              </a:p>
            </p:txBody>
          </p:sp>
        </mc:Choice>
        <mc:Fallback xmlns="">
          <p:sp>
            <p:nvSpPr>
              <p:cNvPr id="5" name="Títul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830" y="316102"/>
                <a:ext cx="7897442" cy="788249"/>
              </a:xfrm>
              <a:prstGeom prst="rect">
                <a:avLst/>
              </a:prstGeom>
              <a:blipFill rotWithShape="0">
                <a:blip r:embed="rId2"/>
                <a:stretch>
                  <a:fillRect l="-769" r="-615" b="-970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ítulo 1"/>
              <p:cNvSpPr txBox="1">
                <a:spLocks/>
              </p:cNvSpPr>
              <p:nvPr/>
            </p:nvSpPr>
            <p:spPr>
              <a:xfrm>
                <a:off x="348830" y="2822150"/>
                <a:ext cx="6929494" cy="1895754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 fontScale="82500" lnSpcReduction="10000"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pt-PT" sz="2200" dirty="0"/>
                  <a:t>Seja A um ponto e </a:t>
                </a:r>
                <a14:m>
                  <m:oMath xmlns:m="http://schemas.openxmlformats.org/officeDocument/2006/math">
                    <m:r>
                      <a:rPr lang="pt-PT" sz="2200" i="1" smtClean="0">
                        <a:latin typeface="Cambria Math"/>
                        <a:ea typeface="Cambria Math"/>
                      </a:rPr>
                      <m:t>𝛼</m:t>
                    </m:r>
                    <m:r>
                      <a:rPr lang="pt-PT" sz="22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pt-PT" sz="2200" dirty="0"/>
                  <a:t>um plano. </a:t>
                </a:r>
              </a:p>
              <a:p>
                <a:pPr algn="l"/>
                <a:r>
                  <a:rPr lang="pt-PT" sz="2200" dirty="0"/>
                  <a:t>Seja </a:t>
                </a:r>
                <a:r>
                  <a:rPr lang="pt-PT" sz="2200" i="1" dirty="0"/>
                  <a:t>r</a:t>
                </a:r>
                <a:r>
                  <a:rPr lang="pt-PT" sz="2200" dirty="0"/>
                  <a:t> a </a:t>
                </a:r>
                <a:r>
                  <a:rPr lang="pt-PT" sz="2200" dirty="0" err="1"/>
                  <a:t>reta</a:t>
                </a:r>
                <a:r>
                  <a:rPr lang="pt-PT" sz="2200" dirty="0"/>
                  <a:t> que passa por </a:t>
                </a:r>
                <a:r>
                  <a:rPr lang="pt-PT" sz="2200" b="1" dirty="0"/>
                  <a:t>A</a:t>
                </a:r>
                <a:r>
                  <a:rPr lang="pt-PT" sz="2200" dirty="0"/>
                  <a:t> e é </a:t>
                </a:r>
                <a:r>
                  <a:rPr lang="pt-PT" sz="2200" b="1" dirty="0"/>
                  <a:t>perpendicular</a:t>
                </a:r>
                <a:r>
                  <a:rPr lang="pt-PT" sz="2200" dirty="0"/>
                  <a:t> ao plano </a:t>
                </a:r>
                <a14:m>
                  <m:oMath xmlns:m="http://schemas.openxmlformats.org/officeDocument/2006/math">
                    <m:r>
                      <a:rPr lang="pt-PT" sz="2200" b="1" i="1">
                        <a:latin typeface="Cambria Math"/>
                        <a:ea typeface="Cambria Math"/>
                      </a:rPr>
                      <m:t>𝜶</m:t>
                    </m:r>
                  </m:oMath>
                </a14:m>
                <a:r>
                  <a:rPr lang="pt-PT" sz="2200" dirty="0"/>
                  <a:t>. </a:t>
                </a:r>
              </a:p>
              <a:p>
                <a:pPr algn="l"/>
                <a:endParaRPr lang="pt-PT" sz="2200" dirty="0"/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pt-PT" sz="2200" dirty="0"/>
                  <a:t>Ao ponto </a:t>
                </a:r>
                <a:r>
                  <a:rPr lang="pt-PT" sz="2200" b="1" dirty="0"/>
                  <a:t>A’</a:t>
                </a:r>
                <a:r>
                  <a:rPr lang="pt-PT" sz="2200" dirty="0"/>
                  <a:t>, interseção da reta </a:t>
                </a:r>
                <a:r>
                  <a:rPr lang="pt-PT" sz="2200" b="1" i="1" dirty="0"/>
                  <a:t>r</a:t>
                </a:r>
                <a:r>
                  <a:rPr lang="pt-PT" sz="2200" dirty="0"/>
                  <a:t> com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PT" sz="2200" b="0" i="0" smtClean="0">
                        <a:latin typeface="Cambria Math" panose="02040503050406030204" pitchFamily="18" charset="0"/>
                        <a:ea typeface="Cambria Math"/>
                      </a:rPr>
                      <m:t>o</m:t>
                    </m:r>
                    <m:r>
                      <a:rPr lang="pt-PT" sz="2200" b="0" i="0" smtClean="0">
                        <a:latin typeface="Cambria Math" panose="02040503050406030204" pitchFamily="18" charset="0"/>
                        <a:ea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pt-PT" sz="2200" b="0" i="0" smtClean="0">
                        <a:latin typeface="Cambria Math" panose="02040503050406030204" pitchFamily="18" charset="0"/>
                        <a:ea typeface="Cambria Math"/>
                      </a:rPr>
                      <m:t>plano</m:t>
                    </m:r>
                    <m:r>
                      <a:rPr lang="pt-PT" sz="2200" b="0" i="0" smtClean="0">
                        <a:latin typeface="Cambria Math" panose="02040503050406030204" pitchFamily="18" charset="0"/>
                        <a:ea typeface="Cambria Math"/>
                      </a:rPr>
                      <m:t> </m:t>
                    </m:r>
                    <m:r>
                      <a:rPr lang="pt-PT" sz="2200" b="1" i="1">
                        <a:latin typeface="Cambria Math"/>
                        <a:ea typeface="Cambria Math"/>
                      </a:rPr>
                      <m:t>𝜶</m:t>
                    </m:r>
                  </m:oMath>
                </a14:m>
                <a:r>
                  <a:rPr lang="pt-PT" sz="2200" dirty="0"/>
                  <a:t>, chama-se </a:t>
                </a:r>
                <a:r>
                  <a:rPr lang="pt-PT" sz="2200" b="1" dirty="0">
                    <a:solidFill>
                      <a:srgbClr val="FF0000"/>
                    </a:solidFill>
                  </a:rPr>
                  <a:t>pé da perpendicular,</a:t>
                </a:r>
                <a:r>
                  <a:rPr lang="pt-PT" sz="2200" dirty="0"/>
                  <a:t> ou </a:t>
                </a:r>
                <a:r>
                  <a:rPr lang="pt-PT" sz="2200" b="1" dirty="0">
                    <a:solidFill>
                      <a:srgbClr val="FF0000"/>
                    </a:solidFill>
                  </a:rPr>
                  <a:t>projeção ortogonal do ponto A no plano </a:t>
                </a:r>
                <a14:m>
                  <m:oMath xmlns:m="http://schemas.openxmlformats.org/officeDocument/2006/math">
                    <m:r>
                      <a:rPr lang="pt-PT" sz="2200" b="1" i="1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𝜶</m:t>
                    </m:r>
                  </m:oMath>
                </a14:m>
                <a:r>
                  <a:rPr lang="pt-PT" sz="2200" dirty="0"/>
                  <a:t>. </a:t>
                </a:r>
              </a:p>
              <a:p>
                <a:pPr algn="l"/>
                <a:endParaRPr lang="pt-PT" sz="2200" dirty="0"/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pt-PT" sz="2200" dirty="0"/>
                  <a:t>Ao plano </a:t>
                </a:r>
                <a14:m>
                  <m:oMath xmlns:m="http://schemas.openxmlformats.org/officeDocument/2006/math">
                    <m:r>
                      <a:rPr lang="pt-PT" sz="2200" b="1" i="1">
                        <a:latin typeface="Cambria Math"/>
                        <a:ea typeface="Cambria Math"/>
                      </a:rPr>
                      <m:t>𝜶</m:t>
                    </m:r>
                  </m:oMath>
                </a14:m>
                <a:r>
                  <a:rPr lang="pt-PT" sz="2200" dirty="0"/>
                  <a:t> chama-se </a:t>
                </a:r>
                <a:r>
                  <a:rPr lang="pt-PT" sz="2200" b="1" dirty="0">
                    <a:solidFill>
                      <a:srgbClr val="FF0000"/>
                    </a:solidFill>
                  </a:rPr>
                  <a:t>plano normal </a:t>
                </a:r>
                <a:r>
                  <a:rPr lang="pt-PT" sz="2200" b="1" dirty="0"/>
                  <a:t>(perpendicular) </a:t>
                </a:r>
                <a:r>
                  <a:rPr lang="pt-PT" sz="2200" dirty="0"/>
                  <a:t>a </a:t>
                </a:r>
                <a:r>
                  <a:rPr lang="pt-PT" sz="2200" b="1" i="1" dirty="0"/>
                  <a:t>r</a:t>
                </a:r>
                <a:r>
                  <a:rPr lang="pt-PT" sz="2200" dirty="0"/>
                  <a:t> em </a:t>
                </a:r>
                <a:r>
                  <a:rPr lang="pt-PT" sz="2200" b="1" dirty="0"/>
                  <a:t>A’</a:t>
                </a:r>
                <a:r>
                  <a:rPr lang="pt-PT" sz="2200" dirty="0"/>
                  <a:t>.</a:t>
                </a:r>
              </a:p>
            </p:txBody>
          </p:sp>
        </mc:Choice>
        <mc:Fallback xmlns="">
          <p:sp>
            <p:nvSpPr>
              <p:cNvPr id="6" name="Títul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830" y="2822150"/>
                <a:ext cx="6929494" cy="1895754"/>
              </a:xfrm>
              <a:prstGeom prst="rect">
                <a:avLst/>
              </a:prstGeom>
              <a:blipFill rotWithShape="0">
                <a:blip r:embed="rId3"/>
                <a:stretch>
                  <a:fillRect l="-704" t="-965" b="-321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534293" y="2061874"/>
            <a:ext cx="9144000" cy="692696"/>
          </a:xfrm>
        </p:spPr>
        <p:txBody>
          <a:bodyPr>
            <a:normAutofit/>
          </a:bodyPr>
          <a:lstStyle/>
          <a:p>
            <a:pPr algn="l"/>
            <a:r>
              <a:rPr lang="pt-PT" sz="2100" b="1" dirty="0">
                <a:solidFill>
                  <a:srgbClr val="FF33CC"/>
                </a:solidFill>
              </a:rPr>
              <a:t>Projeção ortogonal de um ponto sobre um plano </a:t>
            </a:r>
            <a:r>
              <a:rPr lang="pt-PT" sz="1800" dirty="0" err="1"/>
              <a:t>pag</a:t>
            </a:r>
            <a:r>
              <a:rPr lang="pt-PT" sz="1800" dirty="0"/>
              <a:t> 70</a:t>
            </a:r>
          </a:p>
        </p:txBody>
      </p:sp>
      <p:pic>
        <p:nvPicPr>
          <p:cNvPr id="8" name="Imagem 7"/>
          <p:cNvPicPr/>
          <p:nvPr/>
        </p:nvPicPr>
        <p:blipFill rotWithShape="1">
          <a:blip r:embed="rId4"/>
          <a:srcRect l="72066" t="15392" b="46461"/>
          <a:stretch/>
        </p:blipFill>
        <p:spPr>
          <a:xfrm>
            <a:off x="7278324" y="2704933"/>
            <a:ext cx="1686115" cy="168740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ítulo 1"/>
              <p:cNvSpPr txBox="1">
                <a:spLocks/>
              </p:cNvSpPr>
              <p:nvPr/>
            </p:nvSpPr>
            <p:spPr>
              <a:xfrm>
                <a:off x="267437" y="4864568"/>
                <a:ext cx="7092280" cy="1584176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 fontScale="97500"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pt-PT" sz="2200" dirty="0"/>
                  <a:t>No caso de  </a:t>
                </a:r>
                <a:r>
                  <a:rPr lang="pt-PT" sz="2200" b="1" dirty="0"/>
                  <a:t>A</a:t>
                </a:r>
                <a:r>
                  <a:rPr lang="pt-PT" sz="2200" dirty="0"/>
                  <a:t> pertencer ao plano </a:t>
                </a:r>
                <a14:m>
                  <m:oMath xmlns:m="http://schemas.openxmlformats.org/officeDocument/2006/math">
                    <m:r>
                      <a:rPr lang="pt-PT" sz="2200" i="1" smtClean="0">
                        <a:latin typeface="Cambria Math"/>
                        <a:ea typeface="Cambria Math"/>
                      </a:rPr>
                      <m:t>𝛼</m:t>
                    </m:r>
                  </m:oMath>
                </a14:m>
                <a:r>
                  <a:rPr lang="pt-PT" sz="2200" dirty="0"/>
                  <a:t>, a reta  </a:t>
                </a:r>
                <a:r>
                  <a:rPr lang="pt-PT" sz="2200" i="1" dirty="0"/>
                  <a:t>r</a:t>
                </a:r>
                <a:r>
                  <a:rPr lang="pt-PT" sz="2200" dirty="0"/>
                  <a:t> diz-se </a:t>
                </a:r>
                <a:r>
                  <a:rPr lang="pt-PT" sz="2200" b="1" dirty="0">
                    <a:solidFill>
                      <a:srgbClr val="FF0000"/>
                    </a:solidFill>
                  </a:rPr>
                  <a:t>reta normal ao plano </a:t>
                </a:r>
                <a14:m>
                  <m:oMath xmlns:m="http://schemas.openxmlformats.org/officeDocument/2006/math">
                    <m:r>
                      <a:rPr lang="pt-PT" sz="2200" b="1" i="1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𝜶</m:t>
                    </m:r>
                    <m:r>
                      <a:rPr lang="pt-PT" sz="2200" b="1" i="1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pt-PT" sz="2200" dirty="0"/>
                  <a:t>em A.</a:t>
                </a:r>
              </a:p>
            </p:txBody>
          </p:sp>
        </mc:Choice>
        <mc:Fallback xmlns="">
          <p:sp>
            <p:nvSpPr>
              <p:cNvPr id="9" name="Títul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437" y="4864568"/>
                <a:ext cx="7092280" cy="1584176"/>
              </a:xfrm>
              <a:prstGeom prst="rect">
                <a:avLst/>
              </a:prstGeom>
              <a:blipFill rotWithShape="0">
                <a:blip r:embed="rId5"/>
                <a:stretch>
                  <a:fillRect l="-1032" r="-94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ítulo 1"/>
              <p:cNvSpPr txBox="1">
                <a:spLocks/>
              </p:cNvSpPr>
              <p:nvPr/>
            </p:nvSpPr>
            <p:spPr>
              <a:xfrm>
                <a:off x="348830" y="1239835"/>
                <a:ext cx="7897442" cy="788249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 w="28575">
                <a:solidFill>
                  <a:schemeClr val="tx1"/>
                </a:solidFill>
              </a:ln>
            </p:spPr>
            <p:txBody>
              <a:bodyPr vert="horz" lIns="91440" tIns="45720" rIns="91440" bIns="45720" rtlCol="0" anchor="ctr">
                <a:normAutofit fontScale="97500"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just"/>
                <a:r>
                  <a:rPr lang="pt-PT" sz="2200" b="1" dirty="0"/>
                  <a:t>Dado uma reta</a:t>
                </a:r>
                <a:r>
                  <a:rPr lang="pt-PT" sz="2200" i="1" dirty="0"/>
                  <a:t> r </a:t>
                </a:r>
                <a:r>
                  <a:rPr lang="pt-PT" sz="2200" b="1" dirty="0"/>
                  <a:t>e um ponto A, existe um </a:t>
                </a:r>
                <a:r>
                  <a:rPr lang="pt-PT" sz="2200" b="1" u="sng" dirty="0"/>
                  <a:t>único um plano </a:t>
                </a:r>
                <a14:m>
                  <m:oMath xmlns:m="http://schemas.openxmlformats.org/officeDocument/2006/math">
                    <m:r>
                      <a:rPr lang="pt-PT" sz="2200" i="1" u="sng">
                        <a:latin typeface="Cambria Math"/>
                        <a:ea typeface="Cambria Math"/>
                      </a:rPr>
                      <m:t>𝛼</m:t>
                    </m:r>
                  </m:oMath>
                </a14:m>
                <a:r>
                  <a:rPr lang="pt-PT" sz="2200" b="1" dirty="0"/>
                  <a:t> </a:t>
                </a:r>
                <a:r>
                  <a:rPr lang="pt-PT" sz="2200" b="1" u="sng" dirty="0"/>
                  <a:t>perpendicular</a:t>
                </a:r>
                <a:r>
                  <a:rPr lang="pt-PT" sz="2200" i="1" dirty="0"/>
                  <a:t> </a:t>
                </a:r>
                <a:r>
                  <a:rPr lang="pt-PT" sz="2200" b="1" dirty="0"/>
                  <a:t>à reta</a:t>
                </a:r>
                <a:r>
                  <a:rPr lang="pt-PT" sz="2200" i="1" dirty="0"/>
                  <a:t> r </a:t>
                </a:r>
                <a:r>
                  <a:rPr lang="pt-PT" sz="2200" b="1" dirty="0"/>
                  <a:t> e que passa por A. </a:t>
                </a:r>
              </a:p>
            </p:txBody>
          </p:sp>
        </mc:Choice>
        <mc:Fallback xmlns="">
          <p:sp>
            <p:nvSpPr>
              <p:cNvPr id="10" name="Títul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830" y="1239835"/>
                <a:ext cx="7897442" cy="788249"/>
              </a:xfrm>
              <a:prstGeom prst="rect">
                <a:avLst/>
              </a:prstGeom>
              <a:blipFill rotWithShape="0">
                <a:blip r:embed="rId6"/>
                <a:stretch>
                  <a:fillRect l="-769" b="-8889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Marcador de Posição do Número do Diapositivo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738BC-C226-4D58-9959-77EAD4F6A1C4}" type="slidenum">
              <a:rPr lang="pt-PT" smtClean="0"/>
              <a:t>17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33035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9" grpId="0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ítulo 1"/>
          <p:cNvSpPr txBox="1">
            <a:spLocks/>
          </p:cNvSpPr>
          <p:nvPr/>
        </p:nvSpPr>
        <p:spPr>
          <a:xfrm>
            <a:off x="323528" y="1559882"/>
            <a:ext cx="9144000" cy="7239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2200" dirty="0" err="1"/>
              <a:t>Reta</a:t>
            </a:r>
            <a:r>
              <a:rPr lang="pt-PT" sz="2200" dirty="0"/>
              <a:t> perpendicular a dois planos:</a:t>
            </a:r>
          </a:p>
        </p:txBody>
      </p:sp>
      <p:sp>
        <p:nvSpPr>
          <p:cNvPr id="13" name="Título 1"/>
          <p:cNvSpPr txBox="1">
            <a:spLocks/>
          </p:cNvSpPr>
          <p:nvPr/>
        </p:nvSpPr>
        <p:spPr>
          <a:xfrm>
            <a:off x="827584" y="4243084"/>
            <a:ext cx="7488832" cy="73298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2200" b="1" dirty="0"/>
              <a:t>Dois planos perpendiculares a uma mesma reta </a:t>
            </a:r>
            <a:r>
              <a:rPr lang="pt-PT" sz="2200" b="1" i="1" dirty="0"/>
              <a:t>r</a:t>
            </a:r>
            <a:r>
              <a:rPr lang="pt-PT" sz="2200" b="1" dirty="0"/>
              <a:t> são paralelos.</a:t>
            </a:r>
          </a:p>
        </p:txBody>
      </p:sp>
      <p:pic>
        <p:nvPicPr>
          <p:cNvPr id="18" name="Imagem 17"/>
          <p:cNvPicPr/>
          <p:nvPr/>
        </p:nvPicPr>
        <p:blipFill rotWithShape="1">
          <a:blip r:embed="rId2"/>
          <a:srcRect l="5340" t="17639" r="70891" b="59217"/>
          <a:stretch/>
        </p:blipFill>
        <p:spPr>
          <a:xfrm>
            <a:off x="4788024" y="2575449"/>
            <a:ext cx="2028412" cy="1041304"/>
          </a:xfrm>
          <a:prstGeom prst="rect">
            <a:avLst/>
          </a:prstGeom>
        </p:spPr>
      </p:pic>
      <p:pic>
        <p:nvPicPr>
          <p:cNvPr id="19" name="Imagem 18"/>
          <p:cNvPicPr/>
          <p:nvPr/>
        </p:nvPicPr>
        <p:blipFill rotWithShape="1">
          <a:blip r:embed="rId2"/>
          <a:srcRect l="4767" t="53781" r="70892" b="8560"/>
          <a:stretch/>
        </p:blipFill>
        <p:spPr>
          <a:xfrm>
            <a:off x="1979712" y="2258422"/>
            <a:ext cx="1944216" cy="1618489"/>
          </a:xfrm>
          <a:prstGeom prst="rect">
            <a:avLst/>
          </a:prstGeom>
        </p:spPr>
      </p:pic>
      <p:sp>
        <p:nvSpPr>
          <p:cNvPr id="15" name="Título 1"/>
          <p:cNvSpPr txBox="1">
            <a:spLocks/>
          </p:cNvSpPr>
          <p:nvPr/>
        </p:nvSpPr>
        <p:spPr>
          <a:xfrm>
            <a:off x="448774" y="1011743"/>
            <a:ext cx="7939650" cy="107628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2200" b="1" dirty="0"/>
              <a:t>Se uma reta </a:t>
            </a:r>
            <a:r>
              <a:rPr lang="pt-PT" sz="2200" b="1" i="1" dirty="0"/>
              <a:t>r</a:t>
            </a:r>
            <a:r>
              <a:rPr lang="pt-PT" sz="2200" b="1" dirty="0"/>
              <a:t> é perpendicular a um de dois planos paralelos, então também é  perpendicular ao outro. </a:t>
            </a:r>
            <a:r>
              <a:rPr lang="pt-PT" sz="2200" dirty="0"/>
              <a:t>Pág. 72</a:t>
            </a:r>
          </a:p>
        </p:txBody>
      </p:sp>
      <p:sp>
        <p:nvSpPr>
          <p:cNvPr id="2" name="Marcador de Posição do Número do Diapositivo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738BC-C226-4D58-9959-77EAD4F6A1C4}" type="slidenum">
              <a:rPr lang="pt-PT" smtClean="0"/>
              <a:t>18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73571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/>
          <p:cNvSpPr txBox="1">
            <a:spLocks/>
          </p:cNvSpPr>
          <p:nvPr/>
        </p:nvSpPr>
        <p:spPr>
          <a:xfrm>
            <a:off x="0" y="908720"/>
            <a:ext cx="9144000" cy="7239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2200" dirty="0"/>
              <a:t>Plano mediador :</a:t>
            </a:r>
          </a:p>
        </p:txBody>
      </p:sp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Autofit/>
          </a:bodyPr>
          <a:lstStyle/>
          <a:p>
            <a:r>
              <a:rPr lang="pt-PT" sz="3600" b="1" dirty="0"/>
              <a:t>Plano mediador de um segmento de </a:t>
            </a:r>
            <a:r>
              <a:rPr lang="pt-PT" sz="3600" b="1" dirty="0" err="1"/>
              <a:t>reta</a:t>
            </a:r>
            <a:r>
              <a:rPr lang="pt-PT" sz="3600" b="1" dirty="0"/>
              <a:t> [AB]</a:t>
            </a:r>
          </a:p>
        </p:txBody>
      </p:sp>
      <p:sp>
        <p:nvSpPr>
          <p:cNvPr id="12" name="Título 1"/>
          <p:cNvSpPr txBox="1">
            <a:spLocks/>
          </p:cNvSpPr>
          <p:nvPr/>
        </p:nvSpPr>
        <p:spPr>
          <a:xfrm>
            <a:off x="755575" y="1632639"/>
            <a:ext cx="7897442" cy="78824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2200" b="1" dirty="0"/>
              <a:t>Chama-se </a:t>
            </a:r>
            <a:r>
              <a:rPr lang="pt-PT" sz="2200" b="1" dirty="0">
                <a:solidFill>
                  <a:srgbClr val="FF0000"/>
                </a:solidFill>
              </a:rPr>
              <a:t>plano mediador de um segmento de </a:t>
            </a:r>
            <a:r>
              <a:rPr lang="pt-PT" sz="2200" b="1" dirty="0" err="1">
                <a:solidFill>
                  <a:srgbClr val="FF0000"/>
                </a:solidFill>
              </a:rPr>
              <a:t>reta</a:t>
            </a:r>
            <a:r>
              <a:rPr lang="pt-PT" sz="2200" b="1" dirty="0">
                <a:solidFill>
                  <a:srgbClr val="FF0000"/>
                </a:solidFill>
              </a:rPr>
              <a:t> [AB] </a:t>
            </a:r>
            <a:r>
              <a:rPr lang="pt-PT" sz="2200" b="1" dirty="0"/>
              <a:t>ao plano perpendicular a AB e que passa no ponto médio de [AB].</a:t>
            </a:r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763227" y="4509120"/>
            <a:ext cx="7897442" cy="78824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2200" b="1" dirty="0"/>
              <a:t>Plano mediador de um segmento de </a:t>
            </a:r>
            <a:r>
              <a:rPr lang="pt-PT" sz="2200" b="1" dirty="0" err="1"/>
              <a:t>reta</a:t>
            </a:r>
            <a:r>
              <a:rPr lang="pt-PT" sz="2200" b="1" dirty="0"/>
              <a:t> [AB] é o lugar geométrico dos pontos do espaço equidistantes de A e B.</a:t>
            </a:r>
          </a:p>
        </p:txBody>
      </p:sp>
      <p:pic>
        <p:nvPicPr>
          <p:cNvPr id="16" name="Imagem 15"/>
          <p:cNvPicPr/>
          <p:nvPr/>
        </p:nvPicPr>
        <p:blipFill rotWithShape="1">
          <a:blip r:embed="rId2"/>
          <a:srcRect l="5658" t="70134" r="68844"/>
          <a:stretch/>
        </p:blipFill>
        <p:spPr>
          <a:xfrm>
            <a:off x="5796136" y="2706173"/>
            <a:ext cx="2239366" cy="1409854"/>
          </a:xfrm>
          <a:prstGeom prst="rect">
            <a:avLst/>
          </a:prstGeom>
        </p:spPr>
      </p:pic>
      <p:pic>
        <p:nvPicPr>
          <p:cNvPr id="17" name="Imagem 16"/>
          <p:cNvPicPr/>
          <p:nvPr/>
        </p:nvPicPr>
        <p:blipFill rotWithShape="1">
          <a:blip r:embed="rId2"/>
          <a:srcRect l="6895" t="23274" r="68844" b="50815"/>
          <a:stretch/>
        </p:blipFill>
        <p:spPr>
          <a:xfrm>
            <a:off x="3212164" y="2778652"/>
            <a:ext cx="2130709" cy="1223158"/>
          </a:xfrm>
          <a:prstGeom prst="rect">
            <a:avLst/>
          </a:prstGeom>
        </p:spPr>
      </p:pic>
      <p:pic>
        <p:nvPicPr>
          <p:cNvPr id="18" name="Imagem 17"/>
          <p:cNvPicPr/>
          <p:nvPr/>
        </p:nvPicPr>
        <p:blipFill rotWithShape="1">
          <a:blip r:embed="rId2"/>
          <a:srcRect r="79694" b="75678"/>
          <a:stretch/>
        </p:blipFill>
        <p:spPr>
          <a:xfrm>
            <a:off x="1187624" y="2799521"/>
            <a:ext cx="1783432" cy="1148158"/>
          </a:xfrm>
          <a:prstGeom prst="rect">
            <a:avLst/>
          </a:prstGeom>
        </p:spPr>
      </p:pic>
      <p:sp>
        <p:nvSpPr>
          <p:cNvPr id="2" name="Marcador de Posição do Número do Diapositivo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738BC-C226-4D58-9959-77EAD4F6A1C4}" type="slidenum">
              <a:rPr lang="pt-PT" smtClean="0"/>
              <a:t>19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84786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/>
          <p:cNvSpPr txBox="1">
            <a:spLocks/>
          </p:cNvSpPr>
          <p:nvPr/>
        </p:nvSpPr>
        <p:spPr>
          <a:xfrm>
            <a:off x="0" y="908720"/>
            <a:ext cx="9144000" cy="7239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2200" dirty="0"/>
              <a:t>Distância de um ponto a um plano:</a:t>
            </a:r>
          </a:p>
        </p:txBody>
      </p:sp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pt-PT" b="1" dirty="0"/>
              <a:t>Distâncias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ítulo 1"/>
              <p:cNvSpPr txBox="1">
                <a:spLocks/>
              </p:cNvSpPr>
              <p:nvPr/>
            </p:nvSpPr>
            <p:spPr>
              <a:xfrm>
                <a:off x="755575" y="1632639"/>
                <a:ext cx="7897442" cy="788249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 w="28575">
                <a:solidFill>
                  <a:schemeClr val="tx1"/>
                </a:solidFill>
              </a:ln>
            </p:spPr>
            <p:txBody>
              <a:bodyPr vert="horz" lIns="91440" tIns="45720" rIns="91440" bIns="45720" rtlCol="0" anchor="ctr">
                <a:normAutofit fontScale="97500"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pt-PT" sz="2200" b="1" dirty="0"/>
                  <a:t>Dado um ponto P e um plano </a:t>
                </a:r>
                <a14:m>
                  <m:oMath xmlns:m="http://schemas.openxmlformats.org/officeDocument/2006/math">
                    <m:r>
                      <a:rPr lang="pt-PT" sz="2200" b="1" i="1" smtClean="0">
                        <a:latin typeface="Cambria Math"/>
                        <a:ea typeface="Cambria Math"/>
                      </a:rPr>
                      <m:t>𝜶</m:t>
                    </m:r>
                  </m:oMath>
                </a14:m>
                <a:r>
                  <a:rPr lang="pt-PT" sz="2200" b="1" dirty="0"/>
                  <a:t>, a distância entre o ponto P e o plano </a:t>
                </a:r>
                <a14:m>
                  <m:oMath xmlns:m="http://schemas.openxmlformats.org/officeDocument/2006/math">
                    <m:r>
                      <a:rPr lang="pt-PT" sz="2200" b="1" i="1">
                        <a:latin typeface="Cambria Math"/>
                        <a:ea typeface="Cambria Math"/>
                      </a:rPr>
                      <m:t>𝜶</m:t>
                    </m:r>
                  </m:oMath>
                </a14:m>
                <a:r>
                  <a:rPr lang="pt-PT" sz="2200" b="1" dirty="0"/>
                  <a:t> é a distância de P à </a:t>
                </a:r>
                <a:r>
                  <a:rPr lang="pt-PT" sz="2200" b="1" dirty="0" err="1"/>
                  <a:t>respetiva</a:t>
                </a:r>
                <a:r>
                  <a:rPr lang="pt-PT" sz="2200" b="1" dirty="0"/>
                  <a:t> </a:t>
                </a:r>
                <a:r>
                  <a:rPr lang="pt-PT" sz="2200" b="1" dirty="0" err="1"/>
                  <a:t>projeção</a:t>
                </a:r>
                <a:r>
                  <a:rPr lang="pt-PT" sz="2200" b="1" dirty="0"/>
                  <a:t> ortogonal em </a:t>
                </a:r>
                <a14:m>
                  <m:oMath xmlns:m="http://schemas.openxmlformats.org/officeDocument/2006/math">
                    <m:r>
                      <a:rPr lang="pt-PT" sz="2200" b="1" i="1">
                        <a:latin typeface="Cambria Math"/>
                        <a:ea typeface="Cambria Math"/>
                      </a:rPr>
                      <m:t>𝜶</m:t>
                    </m:r>
                  </m:oMath>
                </a14:m>
                <a:r>
                  <a:rPr lang="pt-PT" sz="2200" b="1" dirty="0"/>
                  <a:t>.</a:t>
                </a:r>
              </a:p>
            </p:txBody>
          </p:sp>
        </mc:Choice>
        <mc:Fallback xmlns="">
          <p:sp>
            <p:nvSpPr>
              <p:cNvPr id="12" name="Títul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5" y="1632639"/>
                <a:ext cx="7897442" cy="788249"/>
              </a:xfrm>
              <a:prstGeom prst="rect">
                <a:avLst/>
              </a:prstGeom>
              <a:blipFill rotWithShape="1">
                <a:blip r:embed="rId2"/>
                <a:stretch>
                  <a:fillRect l="-769" r="-462" b="-895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ítulo 1"/>
          <p:cNvSpPr txBox="1">
            <a:spLocks/>
          </p:cNvSpPr>
          <p:nvPr/>
        </p:nvSpPr>
        <p:spPr>
          <a:xfrm>
            <a:off x="0" y="2633073"/>
            <a:ext cx="9144000" cy="7239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2200" dirty="0"/>
              <a:t>Distância de uma </a:t>
            </a:r>
            <a:r>
              <a:rPr lang="pt-PT" sz="2200" dirty="0" err="1"/>
              <a:t>reta</a:t>
            </a:r>
            <a:r>
              <a:rPr lang="pt-PT" sz="2200" dirty="0"/>
              <a:t> a um plano: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ítulo 1"/>
              <p:cNvSpPr txBox="1">
                <a:spLocks/>
              </p:cNvSpPr>
              <p:nvPr/>
            </p:nvSpPr>
            <p:spPr>
              <a:xfrm>
                <a:off x="732136" y="3356992"/>
                <a:ext cx="7920881" cy="1224136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 w="28575">
                <a:solidFill>
                  <a:schemeClr val="tx1"/>
                </a:solidFill>
              </a:ln>
            </p:spPr>
            <p:txBody>
              <a:bodyPr vert="horz" lIns="91440" tIns="45720" rIns="91440" bIns="45720" rtlCol="0" anchor="ctr">
                <a:normAutofit fontScale="97500"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pt-PT" sz="2200" b="1" dirty="0"/>
                  <a:t>Dada uma </a:t>
                </a:r>
                <a:r>
                  <a:rPr lang="pt-PT" sz="2200" b="1" dirty="0" err="1"/>
                  <a:t>reta</a:t>
                </a:r>
                <a:r>
                  <a:rPr lang="pt-PT" sz="2200" b="1" dirty="0"/>
                  <a:t> r paralela a um plano </a:t>
                </a:r>
                <a14:m>
                  <m:oMath xmlns:m="http://schemas.openxmlformats.org/officeDocument/2006/math">
                    <m:r>
                      <a:rPr lang="pt-PT" sz="2200" b="1" i="1" smtClean="0">
                        <a:latin typeface="Cambria Math"/>
                        <a:ea typeface="Cambria Math"/>
                      </a:rPr>
                      <m:t>𝜶</m:t>
                    </m:r>
                  </m:oMath>
                </a14:m>
                <a:r>
                  <a:rPr lang="pt-PT" sz="2200" b="1" dirty="0"/>
                  <a:t>, a distância entre a </a:t>
                </a:r>
                <a:r>
                  <a:rPr lang="pt-PT" sz="2200" b="1" dirty="0" err="1"/>
                  <a:t>reta</a:t>
                </a:r>
                <a:r>
                  <a:rPr lang="pt-PT" sz="2200" b="1" dirty="0"/>
                  <a:t> r e o plano </a:t>
                </a:r>
                <a14:m>
                  <m:oMath xmlns:m="http://schemas.openxmlformats.org/officeDocument/2006/math">
                    <m:r>
                      <a:rPr lang="pt-PT" sz="2200" b="1" i="1">
                        <a:latin typeface="Cambria Math"/>
                        <a:ea typeface="Cambria Math"/>
                      </a:rPr>
                      <m:t>𝜶</m:t>
                    </m:r>
                  </m:oMath>
                </a14:m>
                <a:r>
                  <a:rPr lang="pt-PT" sz="2200" b="1" dirty="0"/>
                  <a:t>, é a distância entre a </a:t>
                </a:r>
                <a:r>
                  <a:rPr lang="pt-PT" sz="2200" b="1" dirty="0" err="1"/>
                  <a:t>reta</a:t>
                </a:r>
                <a:r>
                  <a:rPr lang="pt-PT" sz="2200" b="1" dirty="0"/>
                  <a:t> r e a sua </a:t>
                </a:r>
                <a:r>
                  <a:rPr lang="pt-PT" sz="2200" b="1" dirty="0" err="1"/>
                  <a:t>projeção</a:t>
                </a:r>
                <a:r>
                  <a:rPr lang="pt-PT" sz="2200" b="1" dirty="0"/>
                  <a:t> ortogonal no plano </a:t>
                </a:r>
                <a14:m>
                  <m:oMath xmlns:m="http://schemas.openxmlformats.org/officeDocument/2006/math">
                    <m:r>
                      <a:rPr lang="pt-PT" sz="2200" b="1" i="1">
                        <a:latin typeface="Cambria Math"/>
                        <a:ea typeface="Cambria Math"/>
                      </a:rPr>
                      <m:t>𝜶</m:t>
                    </m:r>
                  </m:oMath>
                </a14:m>
                <a:r>
                  <a:rPr lang="pt-PT" sz="2200" b="1" dirty="0"/>
                  <a:t>.</a:t>
                </a:r>
              </a:p>
            </p:txBody>
          </p:sp>
        </mc:Choice>
        <mc:Fallback xmlns="">
          <p:sp>
            <p:nvSpPr>
              <p:cNvPr id="13" name="Títul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136" y="3356992"/>
                <a:ext cx="7920881" cy="1224136"/>
              </a:xfrm>
              <a:prstGeom prst="rect">
                <a:avLst/>
              </a:prstGeom>
              <a:blipFill rotWithShape="1">
                <a:blip r:embed="rId3"/>
                <a:stretch>
                  <a:fillRect l="-690" b="-1463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ítulo 1"/>
          <p:cNvSpPr txBox="1">
            <a:spLocks/>
          </p:cNvSpPr>
          <p:nvPr/>
        </p:nvSpPr>
        <p:spPr>
          <a:xfrm>
            <a:off x="0" y="4782729"/>
            <a:ext cx="9144000" cy="7239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2200" dirty="0"/>
              <a:t>Distância entre planos paralelos: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ítulo 1"/>
              <p:cNvSpPr txBox="1">
                <a:spLocks/>
              </p:cNvSpPr>
              <p:nvPr/>
            </p:nvSpPr>
            <p:spPr>
              <a:xfrm>
                <a:off x="755575" y="5506648"/>
                <a:ext cx="7897442" cy="788249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 w="28575">
                <a:solidFill>
                  <a:schemeClr val="tx1"/>
                </a:solidFill>
              </a:ln>
            </p:spPr>
            <p:txBody>
              <a:bodyPr vert="horz" lIns="91440" tIns="45720" rIns="91440" bIns="45720" rtlCol="0" anchor="ctr">
                <a:normAutofit fontScale="97500"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pt-PT" sz="2200" b="1" dirty="0"/>
                  <a:t>A distância entre dois planos paralelos </a:t>
                </a:r>
                <a14:m>
                  <m:oMath xmlns:m="http://schemas.openxmlformats.org/officeDocument/2006/math">
                    <m:r>
                      <a:rPr lang="pt-PT" sz="2200" b="1" i="1">
                        <a:latin typeface="Cambria Math"/>
                        <a:ea typeface="Cambria Math"/>
                      </a:rPr>
                      <m:t>𝜶</m:t>
                    </m:r>
                  </m:oMath>
                </a14:m>
                <a:r>
                  <a:rPr lang="pt-PT" sz="2200" b="1" dirty="0"/>
                  <a:t> e </a:t>
                </a:r>
                <a14:m>
                  <m:oMath xmlns:m="http://schemas.openxmlformats.org/officeDocument/2006/math">
                    <m:r>
                      <a:rPr lang="pt-PT" sz="2200" b="1" i="1" smtClean="0">
                        <a:latin typeface="Cambria Math"/>
                        <a:ea typeface="Cambria Math"/>
                      </a:rPr>
                      <m:t>𝜷</m:t>
                    </m:r>
                  </m:oMath>
                </a14:m>
                <a:r>
                  <a:rPr lang="pt-PT" sz="2200" b="1" dirty="0"/>
                  <a:t> é a distância de qualquer ponto de um deles ao outro.</a:t>
                </a:r>
              </a:p>
            </p:txBody>
          </p:sp>
        </mc:Choice>
        <mc:Fallback xmlns="">
          <p:sp>
            <p:nvSpPr>
              <p:cNvPr id="14" name="Títul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5" y="5506648"/>
                <a:ext cx="7897442" cy="788249"/>
              </a:xfrm>
              <a:prstGeom prst="rect">
                <a:avLst/>
              </a:prstGeom>
              <a:blipFill rotWithShape="1">
                <a:blip r:embed="rId4"/>
                <a:stretch>
                  <a:fillRect l="-769" b="-814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Marcador de Posição do Número do Diapositivo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738BC-C226-4D58-9959-77EAD4F6A1C4}" type="slidenum">
              <a:rPr lang="pt-PT" smtClean="0"/>
              <a:t>20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55350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animBg="1"/>
      <p:bldP spid="10" grpId="0"/>
      <p:bldP spid="1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/>
          <p:cNvSpPr txBox="1">
            <a:spLocks/>
          </p:cNvSpPr>
          <p:nvPr/>
        </p:nvSpPr>
        <p:spPr>
          <a:xfrm>
            <a:off x="0" y="908720"/>
            <a:ext cx="9144000" cy="7239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2200" dirty="0"/>
              <a:t>Altura de uma pirâmide ou de um cone:</a:t>
            </a:r>
          </a:p>
        </p:txBody>
      </p:sp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pt-PT" b="1" dirty="0"/>
              <a:t>Altura de sólidos</a:t>
            </a:r>
          </a:p>
        </p:txBody>
      </p:sp>
      <p:sp>
        <p:nvSpPr>
          <p:cNvPr id="12" name="Título 1"/>
          <p:cNvSpPr txBox="1">
            <a:spLocks/>
          </p:cNvSpPr>
          <p:nvPr/>
        </p:nvSpPr>
        <p:spPr>
          <a:xfrm>
            <a:off x="755575" y="1632639"/>
            <a:ext cx="7897442" cy="78824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2200" b="1" dirty="0"/>
              <a:t>A altura de uma pirâmide ou de um cone é a distância do vértice ao plano que contém a base.</a:t>
            </a: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0" y="3641185"/>
            <a:ext cx="9144000" cy="7239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2200" dirty="0"/>
              <a:t>Altura de um prisma ou de um cilindro:</a:t>
            </a:r>
          </a:p>
        </p:txBody>
      </p:sp>
      <p:sp>
        <p:nvSpPr>
          <p:cNvPr id="13" name="Título 1"/>
          <p:cNvSpPr txBox="1">
            <a:spLocks/>
          </p:cNvSpPr>
          <p:nvPr/>
        </p:nvSpPr>
        <p:spPr>
          <a:xfrm>
            <a:off x="732136" y="4365104"/>
            <a:ext cx="7920881" cy="122413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2200" b="1" dirty="0"/>
              <a:t>A altura de um prisma ou de um cilindro é a distância entre os planos que contêm as </a:t>
            </a:r>
            <a:r>
              <a:rPr lang="pt-PT" sz="2200" b="1" dirty="0" err="1"/>
              <a:t>respetivas</a:t>
            </a:r>
            <a:r>
              <a:rPr lang="pt-PT" sz="2200" b="1" dirty="0"/>
              <a:t> bases.</a:t>
            </a:r>
          </a:p>
        </p:txBody>
      </p:sp>
      <p:pic>
        <p:nvPicPr>
          <p:cNvPr id="15" name="Imagem 14"/>
          <p:cNvPicPr/>
          <p:nvPr/>
        </p:nvPicPr>
        <p:blipFill rotWithShape="1">
          <a:blip r:embed="rId2"/>
          <a:srcRect l="46457" t="68292" r="20838" b="7888"/>
          <a:stretch/>
        </p:blipFill>
        <p:spPr>
          <a:xfrm>
            <a:off x="3131840" y="5765470"/>
            <a:ext cx="2529444" cy="1056904"/>
          </a:xfrm>
          <a:prstGeom prst="rect">
            <a:avLst/>
          </a:prstGeom>
        </p:spPr>
      </p:pic>
      <p:pic>
        <p:nvPicPr>
          <p:cNvPr id="16" name="Imagem 15"/>
          <p:cNvPicPr/>
          <p:nvPr/>
        </p:nvPicPr>
        <p:blipFill rotWithShape="1">
          <a:blip r:embed="rId2"/>
          <a:srcRect l="46457" t="25204" r="20838" b="48792"/>
          <a:stretch/>
        </p:blipFill>
        <p:spPr>
          <a:xfrm>
            <a:off x="2987824" y="2529476"/>
            <a:ext cx="2529444" cy="1153866"/>
          </a:xfrm>
          <a:prstGeom prst="rect">
            <a:avLst/>
          </a:prstGeom>
        </p:spPr>
      </p:pic>
      <p:sp>
        <p:nvSpPr>
          <p:cNvPr id="2" name="Marcador de Posição do Número do Diapositivo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738BC-C226-4D58-9959-77EAD4F6A1C4}" type="slidenum">
              <a:rPr lang="pt-PT" smtClean="0"/>
              <a:t>21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05647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animBg="1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1209</TotalTime>
  <Words>1468</Words>
  <Application>Microsoft Office PowerPoint</Application>
  <PresentationFormat>Apresentação no Ecrã (4:3)</PresentationFormat>
  <Paragraphs>153</Paragraphs>
  <Slides>21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21</vt:i4>
      </vt:variant>
    </vt:vector>
  </HeadingPairs>
  <TitlesOfParts>
    <vt:vector size="22" baseType="lpstr">
      <vt:lpstr>Tema do Office</vt:lpstr>
      <vt:lpstr>Axiomatização da geometria</vt:lpstr>
      <vt:lpstr>Posição relativa de retas no espaço</vt:lpstr>
      <vt:lpstr>Apresentação do PowerPoint</vt:lpstr>
      <vt:lpstr>Apresentação do PowerPoint</vt:lpstr>
      <vt:lpstr>Modos de definir um Plano</vt:lpstr>
      <vt:lpstr>Posição relativa de uma reta e um plano</vt:lpstr>
      <vt:lpstr>Critério de paralelismo entre uma reta e um plano </vt:lpstr>
      <vt:lpstr>Apresentação do PowerPoint</vt:lpstr>
      <vt:lpstr>Apresentação do PowerPoint</vt:lpstr>
      <vt:lpstr>Apresentação do PowerPoint</vt:lpstr>
      <vt:lpstr>Posição relativa de dois planos no Espaço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Projeção ortogonal de um ponto sobre um plano pag 70</vt:lpstr>
      <vt:lpstr>Apresentação do PowerPoint</vt:lpstr>
      <vt:lpstr>Plano mediador de um segmento de reta [AB]</vt:lpstr>
      <vt:lpstr>Distâncias</vt:lpstr>
      <vt:lpstr>Altura de sólidos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SÓNIA</dc:creator>
  <cp:lastModifiedBy>Utilizador</cp:lastModifiedBy>
  <cp:revision>124</cp:revision>
  <dcterms:created xsi:type="dcterms:W3CDTF">2016-01-03T16:03:27Z</dcterms:created>
  <dcterms:modified xsi:type="dcterms:W3CDTF">2017-05-09T08:02:16Z</dcterms:modified>
</cp:coreProperties>
</file>