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6" r:id="rId2"/>
    <p:sldId id="268" r:id="rId3"/>
    <p:sldId id="262" r:id="rId4"/>
    <p:sldId id="263" r:id="rId5"/>
    <p:sldId id="277" r:id="rId6"/>
    <p:sldId id="279" r:id="rId7"/>
    <p:sldId id="280" r:id="rId8"/>
    <p:sldId id="281" r:id="rId9"/>
    <p:sldId id="270" r:id="rId10"/>
    <p:sldId id="264" r:id="rId11"/>
    <p:sldId id="274" r:id="rId12"/>
  </p:sldIdLst>
  <p:sldSz cx="9144000" cy="6858000" type="screen4x3"/>
  <p:notesSz cx="6858000" cy="994568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14" autoAdjust="0"/>
  </p:normalViewPr>
  <p:slideViewPr>
    <p:cSldViewPr>
      <p:cViewPr>
        <p:scale>
          <a:sx n="83" d="100"/>
          <a:sy n="83" d="100"/>
        </p:scale>
        <p:origin x="-130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0B914-A7D4-4964-97C8-D05EAD71EDB0}" type="datetimeFigureOut">
              <a:rPr lang="pt-PT" smtClean="0"/>
              <a:t>09-05-2017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28F455-4622-4297-969D-77E69096796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1766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C26F0-AAF7-46D0-8550-7CE32D68D7F0}" type="datetimeFigureOut">
              <a:rPr lang="pt-PT" smtClean="0"/>
              <a:t>09-05-2017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19EB3-56D0-4396-B312-DDE58C9C07A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4458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8F352-EE47-43A2-81C9-633DFB07E713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881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622D7-948E-4A62-BC4E-46702D238088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853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2D937-D9FC-4B26-87A8-A5889DC8B88D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130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7F10-710F-4773-9534-38B4BF75FC39}" type="datetime1">
              <a:rPr lang="pt-PT" smtClean="0"/>
              <a:t>09-05-2017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2736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E6E2-A725-48EC-B5B8-D037DA10EA4F}" type="datetime1">
              <a:rPr lang="pt-PT" smtClean="0"/>
              <a:t>09-05-2017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35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E34BD-AF32-4A00-937D-D0D86ACC7D57}" type="datetime1">
              <a:rPr lang="pt-PT" smtClean="0"/>
              <a:t>09-05-2017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3225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5852C-0E51-4540-895D-CA6EE0E502ED}" type="datetime1">
              <a:rPr lang="pt-PT" smtClean="0"/>
              <a:t>09-05-2017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1512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24C8-781E-454D-82E5-37A63C57BBB6}" type="datetime1">
              <a:rPr lang="pt-PT" smtClean="0"/>
              <a:t>09-05-2017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3592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0F4D-8D34-4DBC-8929-855867282449}" type="datetime1">
              <a:rPr lang="pt-PT" smtClean="0"/>
              <a:t>09-05-2017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17751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884E-6941-4122-A0DD-7F1CFB5A0E6D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7868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5D53-1CD6-4AF3-A0AF-3AFF98066BE6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2566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6B23B-D750-474F-A367-20F7FE7243DE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7CB04-8009-4D9A-93B3-1C7B3D9C45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594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>
          <a:xfrm>
            <a:off x="165693" y="2247045"/>
            <a:ext cx="8784976" cy="12961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60000"/>
              </a:lnSpc>
            </a:pPr>
            <a:r>
              <a:rPr lang="pt-PT" sz="1800" b="1" dirty="0"/>
              <a:t>Os </a:t>
            </a:r>
            <a:r>
              <a:rPr lang="pt-PT" sz="1800" b="1" dirty="0">
                <a:solidFill>
                  <a:srgbClr val="FF0000"/>
                </a:solidFill>
              </a:rPr>
              <a:t>teoremas </a:t>
            </a:r>
            <a:r>
              <a:rPr lang="pt-PT" sz="1800" b="1" dirty="0"/>
              <a:t>são proposições que só se aceitam </a:t>
            </a:r>
            <a:r>
              <a:rPr lang="pt-PT" sz="1800" b="1" dirty="0">
                <a:solidFill>
                  <a:srgbClr val="0070C0"/>
                </a:solidFill>
              </a:rPr>
              <a:t>como verdadeiras depois de demonstradas, </a:t>
            </a:r>
            <a:r>
              <a:rPr lang="pt-PT" sz="1800" b="1" dirty="0"/>
              <a:t>a partir de outras afirmações que já se sabe serem verdadeiras. </a:t>
            </a:r>
          </a:p>
          <a:p>
            <a:pPr algn="just">
              <a:lnSpc>
                <a:spcPct val="160000"/>
              </a:lnSpc>
            </a:pPr>
            <a:r>
              <a:rPr lang="pt-PT" sz="1800" b="1" dirty="0"/>
              <a:t>(não é um axioma)</a:t>
            </a:r>
            <a:endParaRPr lang="pt-PT" sz="1800" b="1" dirty="0">
              <a:solidFill>
                <a:srgbClr val="0070C0"/>
              </a:solidFill>
            </a:endParaRP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183839" y="3617713"/>
            <a:ext cx="8776322" cy="8640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defTabSz="633413"/>
            <a:r>
              <a:rPr lang="pt-PT" sz="1800" b="1" dirty="0">
                <a:solidFill>
                  <a:srgbClr val="FF0000"/>
                </a:solidFill>
              </a:rPr>
              <a:t>Lema</a:t>
            </a:r>
            <a:r>
              <a:rPr lang="pt-PT" sz="1800" b="1" dirty="0"/>
              <a:t> resultado auxiliar </a:t>
            </a:r>
            <a:r>
              <a:rPr lang="pt-PT" sz="1800" b="1" dirty="0" smtClean="0"/>
              <a:t>usado </a:t>
            </a:r>
            <a:r>
              <a:rPr lang="pt-PT" sz="1800" b="1" dirty="0"/>
              <a:t>para demonstrar um teorema considerado mais  relevante.</a:t>
            </a: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138907" y="4610719"/>
            <a:ext cx="8784976" cy="8640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solidFill>
                  <a:srgbClr val="FF0000"/>
                </a:solidFill>
              </a:rPr>
              <a:t>Corolário </a:t>
            </a:r>
            <a:r>
              <a:rPr lang="pt-PT" sz="1800" b="1" dirty="0"/>
              <a:t>é um resultado que é </a:t>
            </a:r>
            <a:r>
              <a:rPr lang="pt-PT" sz="1800" b="1" dirty="0">
                <a:solidFill>
                  <a:srgbClr val="0070C0"/>
                </a:solidFill>
              </a:rPr>
              <a:t>consequência direta </a:t>
            </a:r>
            <a:r>
              <a:rPr lang="pt-PT" sz="1800" b="1" dirty="0"/>
              <a:t>de um teorema.</a:t>
            </a:r>
          </a:p>
          <a:p>
            <a:pPr algn="l"/>
            <a:r>
              <a:rPr lang="pt-PT" sz="1800" b="1" dirty="0"/>
              <a:t> </a:t>
            </a:r>
            <a:r>
              <a:rPr lang="pt-PT" sz="1800" dirty="0"/>
              <a:t>(demonstração imediata).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323528" y="944724"/>
            <a:ext cx="8496944" cy="756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/>
              <a:t>Um </a:t>
            </a:r>
            <a:r>
              <a:rPr lang="pt-PT" sz="1800" b="1" dirty="0">
                <a:solidFill>
                  <a:srgbClr val="C00000"/>
                </a:solidFill>
              </a:rPr>
              <a:t>axioma</a:t>
            </a:r>
            <a:r>
              <a:rPr lang="pt-PT" sz="1800" b="1" dirty="0"/>
              <a:t> é uma proposição que </a:t>
            </a:r>
            <a:r>
              <a:rPr lang="pt-PT" sz="1800" b="1" dirty="0">
                <a:solidFill>
                  <a:srgbClr val="0070C0"/>
                </a:solidFill>
              </a:rPr>
              <a:t>se considera verdadeira sem se deduzir de outras</a:t>
            </a:r>
            <a:r>
              <a:rPr lang="pt-PT" sz="1800" b="1" dirty="0"/>
              <a:t>.</a:t>
            </a:r>
          </a:p>
        </p:txBody>
      </p:sp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1</a:t>
            </a:fld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827584" y="26064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Definição: </a:t>
            </a:r>
            <a:r>
              <a:rPr lang="pt-PT" dirty="0"/>
              <a:t>um quadrilátero é um </a:t>
            </a:r>
            <a:r>
              <a:rPr lang="pt-PT" u="sng" dirty="0"/>
              <a:t>polígon</a:t>
            </a:r>
            <a:r>
              <a:rPr lang="pt-PT" dirty="0"/>
              <a:t>o com </a:t>
            </a:r>
            <a:r>
              <a:rPr lang="pt-PT" u="sng" dirty="0"/>
              <a:t>4 lados</a:t>
            </a:r>
            <a:r>
              <a:rPr lang="pt-PT" dirty="0"/>
              <a:t>.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83568" y="1825606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Exemplo: </a:t>
            </a:r>
            <a:r>
              <a:rPr lang="pt-PT" dirty="0"/>
              <a:t>dois pontos definem uma reta.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385488" y="5681241"/>
            <a:ext cx="8661056" cy="857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dirty="0">
                <a:ea typeface="Calibri" panose="020F0502020204030204" pitchFamily="34" charset="0"/>
                <a:cs typeface="Times New Roman" panose="02020603050405020304" pitchFamily="18" charset="0"/>
              </a:rPr>
              <a:t>Exemplo:  </a:t>
            </a:r>
            <a:r>
              <a:rPr lang="pt-PT" i="1" u="sng" dirty="0">
                <a:ea typeface="Calibri" panose="020F0502020204030204" pitchFamily="34" charset="0"/>
                <a:cs typeface="Times New Roman" panose="02020603050405020304" pitchFamily="18" charset="0"/>
              </a:rPr>
              <a:t>Teorema:</a:t>
            </a:r>
            <a:r>
              <a:rPr lang="pt-PT" dirty="0">
                <a:ea typeface="Calibri" panose="020F0502020204030204" pitchFamily="34" charset="0"/>
                <a:cs typeface="Times New Roman" panose="02020603050405020304" pitchFamily="18" charset="0"/>
              </a:rPr>
              <a:t> A soma das amplitudes dos ângulos internos de um triângulo é 180º.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i="1" dirty="0"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pt-PT" i="1" u="sng" dirty="0">
                <a:ea typeface="Calibri" panose="020F0502020204030204" pitchFamily="34" charset="0"/>
                <a:cs typeface="Times New Roman" panose="02020603050405020304" pitchFamily="18" charset="0"/>
              </a:rPr>
              <a:t> Corolário:</a:t>
            </a:r>
            <a:r>
              <a:rPr lang="pt-PT" dirty="0">
                <a:ea typeface="Calibri" panose="020F0502020204030204" pitchFamily="34" charset="0"/>
                <a:cs typeface="Times New Roman" panose="02020603050405020304" pitchFamily="18" charset="0"/>
              </a:rPr>
              <a:t> A amplitude de cada ângulo interno de um triângulo equilátero é 60º.</a:t>
            </a:r>
            <a:endParaRPr lang="pt-PT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19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18" grpId="0" animBg="1"/>
      <p:bldP spid="7" grpId="0" animBg="1"/>
      <p:bldP spid="3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 txBox="1">
            <a:spLocks/>
          </p:cNvSpPr>
          <p:nvPr/>
        </p:nvSpPr>
        <p:spPr>
          <a:xfrm>
            <a:off x="191994" y="1212536"/>
            <a:ext cx="914400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000" dirty="0">
                <a:solidFill>
                  <a:srgbClr val="FF0000"/>
                </a:solidFill>
              </a:rPr>
              <a:t>Teorema de Pitágoras</a:t>
            </a:r>
            <a:r>
              <a:rPr lang="pt-PT" sz="2000" dirty="0"/>
              <a:t>: “</a:t>
            </a:r>
            <a:r>
              <a:rPr lang="pt-PT" sz="2000" i="1" dirty="0">
                <a:solidFill>
                  <a:srgbClr val="0070C0"/>
                </a:solidFill>
              </a:rPr>
              <a:t>Num triângulo retângulo a soma dos quadrados das medidas 			dos catetos é igual ao quadrado da medida da hipotenusa</a:t>
            </a:r>
            <a:r>
              <a:rPr lang="pt-PT" sz="2000" dirty="0"/>
              <a:t>.”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0" y="3137737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Num </a:t>
            </a:r>
            <a:r>
              <a:rPr lang="pt-PT" sz="2200" b="1" dirty="0">
                <a:solidFill>
                  <a:srgbClr val="0070C0"/>
                </a:solidFill>
              </a:rPr>
              <a:t>teorema </a:t>
            </a:r>
            <a:r>
              <a:rPr lang="pt-PT" sz="2200" dirty="0"/>
              <a:t>são consideradas </a:t>
            </a:r>
            <a:r>
              <a:rPr lang="pt-PT" sz="2200" b="1" dirty="0">
                <a:solidFill>
                  <a:srgbClr val="7030A0"/>
                </a:solidFill>
              </a:rPr>
              <a:t>duas proposições</a:t>
            </a:r>
            <a:r>
              <a:rPr lang="pt-PT" sz="2200" dirty="0"/>
              <a:t>: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2" t="68685" r="-280" b="2439"/>
          <a:stretch/>
        </p:blipFill>
        <p:spPr bwMode="auto">
          <a:xfrm>
            <a:off x="1638342" y="4700842"/>
            <a:ext cx="6251303" cy="135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ítulo 1"/>
          <p:cNvSpPr txBox="1">
            <a:spLocks/>
          </p:cNvSpPr>
          <p:nvPr/>
        </p:nvSpPr>
        <p:spPr>
          <a:xfrm>
            <a:off x="100446" y="205133"/>
            <a:ext cx="9144000" cy="1599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200000"/>
              </a:lnSpc>
            </a:pPr>
            <a:r>
              <a:rPr lang="pt-PT" sz="2200" dirty="0"/>
              <a:t>Um </a:t>
            </a:r>
            <a:r>
              <a:rPr lang="pt-PT" sz="2200" dirty="0">
                <a:solidFill>
                  <a:srgbClr val="FF0000"/>
                </a:solidFill>
              </a:rPr>
              <a:t>TEOREMA</a:t>
            </a:r>
            <a:r>
              <a:rPr lang="pt-PT" sz="2200" dirty="0"/>
              <a:t> pode ser </a:t>
            </a:r>
            <a:r>
              <a:rPr lang="pt-PT" sz="2200" dirty="0" smtClean="0"/>
              <a:t>escrito </a:t>
            </a:r>
            <a:r>
              <a:rPr lang="pt-PT" sz="2200" dirty="0"/>
              <a:t>sob a </a:t>
            </a:r>
            <a:r>
              <a:rPr lang="pt-PT" sz="2200" dirty="0">
                <a:solidFill>
                  <a:srgbClr val="FF33CC"/>
                </a:solidFill>
              </a:rPr>
              <a:t>forma condicional</a:t>
            </a:r>
            <a:r>
              <a:rPr lang="pt-PT" sz="2200" dirty="0"/>
              <a:t>, designada por </a:t>
            </a:r>
            <a:r>
              <a:rPr lang="pt-PT" sz="2200" dirty="0">
                <a:solidFill>
                  <a:srgbClr val="FF33CC"/>
                </a:solidFill>
              </a:rPr>
              <a:t>implicação</a:t>
            </a:r>
            <a:r>
              <a:rPr lang="pt-PT" sz="2200" dirty="0"/>
              <a:t>:</a:t>
            </a:r>
          </a:p>
          <a:p>
            <a:pPr algn="l">
              <a:lnSpc>
                <a:spcPct val="200000"/>
              </a:lnSpc>
            </a:pPr>
            <a:r>
              <a:rPr lang="pt-PT" sz="2200" dirty="0"/>
              <a:t>                                                            </a:t>
            </a:r>
            <a:r>
              <a:rPr lang="pt-PT" sz="2200" dirty="0">
                <a:solidFill>
                  <a:srgbClr val="FF0000"/>
                </a:solidFill>
              </a:rPr>
              <a:t>Se….      então….</a:t>
            </a:r>
          </a:p>
          <a:p>
            <a:pPr>
              <a:lnSpc>
                <a:spcPct val="200000"/>
              </a:lnSpc>
            </a:pPr>
            <a:endParaRPr lang="pt-PT" sz="2200" dirty="0"/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191994" y="3728348"/>
            <a:ext cx="8784976" cy="8312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600" b="1" dirty="0">
                <a:solidFill>
                  <a:srgbClr val="FF0000"/>
                </a:solidFill>
              </a:rPr>
              <a:t>Hipótese </a:t>
            </a:r>
            <a:r>
              <a:rPr lang="pt-PT" sz="1600" b="1" dirty="0"/>
              <a:t>–H-  o que é dado (ponto de partida) e que se considera verdadeira;</a:t>
            </a:r>
          </a:p>
          <a:p>
            <a:pPr algn="l"/>
            <a:r>
              <a:rPr lang="pt-PT" sz="1600" b="1" dirty="0">
                <a:solidFill>
                  <a:srgbClr val="FF0000"/>
                </a:solidFill>
              </a:rPr>
              <a:t>Tese – </a:t>
            </a:r>
            <a:r>
              <a:rPr lang="pt-PT" sz="1600" b="1" dirty="0"/>
              <a:t>T</a:t>
            </a:r>
            <a:r>
              <a:rPr lang="pt-PT" sz="1600" b="1" dirty="0">
                <a:solidFill>
                  <a:srgbClr val="FF0000"/>
                </a:solidFill>
              </a:rPr>
              <a:t>- </a:t>
            </a:r>
            <a:r>
              <a:rPr lang="pt-PT" sz="1600" b="1" dirty="0"/>
              <a:t>o resultado a que se pretende chegar.</a:t>
            </a: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2</a:t>
            </a:fld>
            <a:endParaRPr lang="pt-PT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32879" y="1990077"/>
            <a:ext cx="9144000" cy="1599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/>
              <a:t>		“</a:t>
            </a:r>
            <a:r>
              <a:rPr lang="pt-PT" sz="2000" b="1" dirty="0">
                <a:solidFill>
                  <a:srgbClr val="FF0000"/>
                </a:solidFill>
              </a:rPr>
              <a:t>Se</a:t>
            </a:r>
            <a:r>
              <a:rPr lang="pt-PT" sz="2000" dirty="0"/>
              <a:t> </a:t>
            </a:r>
            <a:r>
              <a:rPr lang="pt-PT" sz="2000" i="1" dirty="0">
                <a:solidFill>
                  <a:srgbClr val="0070C0"/>
                </a:solidFill>
              </a:rPr>
              <a:t>um triângulo é retângulo, </a:t>
            </a:r>
            <a:r>
              <a:rPr lang="pt-PT" sz="2000" b="1" i="1" dirty="0">
                <a:solidFill>
                  <a:srgbClr val="FF0000"/>
                </a:solidFill>
              </a:rPr>
              <a:t>então</a:t>
            </a:r>
            <a:r>
              <a:rPr lang="pt-PT" sz="2000" i="1" dirty="0">
                <a:solidFill>
                  <a:srgbClr val="0070C0"/>
                </a:solidFill>
              </a:rPr>
              <a:t> a soma dos quadrados das 		medidas dos catetos é igual ao quadrado da medida da hipotenusa</a:t>
            </a:r>
            <a:r>
              <a:rPr lang="pt-PT" sz="2000" dirty="0"/>
              <a:t>”</a:t>
            </a:r>
          </a:p>
        </p:txBody>
      </p:sp>
      <p:sp>
        <p:nvSpPr>
          <p:cNvPr id="5" name="Seta para baixo 4"/>
          <p:cNvSpPr/>
          <p:nvPr/>
        </p:nvSpPr>
        <p:spPr>
          <a:xfrm>
            <a:off x="5364088" y="2204864"/>
            <a:ext cx="45719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2449092" y="601974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Antecedente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580112" y="605247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Consequente</a:t>
            </a:r>
          </a:p>
        </p:txBody>
      </p:sp>
      <p:sp>
        <p:nvSpPr>
          <p:cNvPr id="7" name="Retângulo 6"/>
          <p:cNvSpPr/>
          <p:nvPr/>
        </p:nvSpPr>
        <p:spPr>
          <a:xfrm>
            <a:off x="1483263" y="6421811"/>
            <a:ext cx="6378365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pt-PT" b="1" dirty="0"/>
              <a:t>Sempre que a </a:t>
            </a:r>
            <a:r>
              <a:rPr lang="pt-PT" b="1" i="1" dirty="0">
                <a:solidFill>
                  <a:srgbClr val="FF0000"/>
                </a:solidFill>
              </a:rPr>
              <a:t>Hipótese</a:t>
            </a:r>
            <a:r>
              <a:rPr lang="pt-PT" b="1" dirty="0"/>
              <a:t> é verdadeira, a </a:t>
            </a:r>
            <a:r>
              <a:rPr lang="pt-PT" b="1" i="1" dirty="0">
                <a:solidFill>
                  <a:srgbClr val="FF0000"/>
                </a:solidFill>
              </a:rPr>
              <a:t>Tese</a:t>
            </a:r>
            <a:r>
              <a:rPr lang="pt-PT" b="1" dirty="0"/>
              <a:t> também é verdadeira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2993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8" grpId="0" animBg="1"/>
      <p:bldP spid="10" grpId="0"/>
      <p:bldP spid="5" grpId="0" animBg="1"/>
      <p:bldP spid="6" grpId="0"/>
      <p:bldP spid="17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-15033" y="1100010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2200" dirty="0"/>
          </a:p>
        </p:txBody>
      </p:sp>
      <p:sp>
        <p:nvSpPr>
          <p:cNvPr id="2" name="Rectângulo 1"/>
          <p:cNvSpPr/>
          <p:nvPr/>
        </p:nvSpPr>
        <p:spPr>
          <a:xfrm>
            <a:off x="788482" y="192091"/>
            <a:ext cx="6948264" cy="41549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PT" sz="2000" b="1" dirty="0"/>
              <a:t>Teorema:  “</a:t>
            </a:r>
            <a:r>
              <a:rPr lang="pt-PT" sz="2000" b="1" dirty="0">
                <a:solidFill>
                  <a:srgbClr val="0070C0"/>
                </a:solidFill>
              </a:rPr>
              <a:t>Dois ângulos verticalmente opostos são iguais</a:t>
            </a:r>
            <a:r>
              <a:rPr lang="pt-PT" sz="2000" b="1" dirty="0"/>
              <a:t>.”</a:t>
            </a:r>
          </a:p>
        </p:txBody>
      </p:sp>
      <p:sp>
        <p:nvSpPr>
          <p:cNvPr id="8" name="Rectângulo 7"/>
          <p:cNvSpPr/>
          <p:nvPr/>
        </p:nvSpPr>
        <p:spPr>
          <a:xfrm>
            <a:off x="226660" y="1052870"/>
            <a:ext cx="796173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100" dirty="0">
                <a:solidFill>
                  <a:srgbClr val="FF0000"/>
                </a:solidFill>
              </a:rPr>
              <a:t>Forma condicional:</a:t>
            </a:r>
          </a:p>
          <a:p>
            <a:r>
              <a:rPr lang="pt-PT" sz="2100" dirty="0">
                <a:solidFill>
                  <a:srgbClr val="FF0000"/>
                </a:solidFill>
              </a:rPr>
              <a:t>	</a:t>
            </a:r>
            <a:r>
              <a:rPr lang="pt-PT" sz="2100" dirty="0"/>
              <a:t>“ </a:t>
            </a:r>
            <a:r>
              <a:rPr lang="pt-PT" sz="2100" b="1" dirty="0">
                <a:solidFill>
                  <a:srgbClr val="FF0000"/>
                </a:solidFill>
              </a:rPr>
              <a:t>Se</a:t>
            </a:r>
            <a:r>
              <a:rPr lang="pt-PT" sz="2100" dirty="0"/>
              <a:t> dois ângulos são verticalmente opostos, </a:t>
            </a:r>
            <a:r>
              <a:rPr lang="pt-PT" sz="2100" b="1" dirty="0">
                <a:solidFill>
                  <a:srgbClr val="FF0000"/>
                </a:solidFill>
              </a:rPr>
              <a:t>então</a:t>
            </a:r>
            <a:r>
              <a:rPr lang="pt-PT" sz="2100" dirty="0"/>
              <a:t> são iguais.”</a:t>
            </a:r>
          </a:p>
        </p:txBody>
      </p:sp>
      <p:sp>
        <p:nvSpPr>
          <p:cNvPr id="9" name="Rectângulo 8"/>
          <p:cNvSpPr/>
          <p:nvPr/>
        </p:nvSpPr>
        <p:spPr>
          <a:xfrm>
            <a:off x="388308" y="2247828"/>
            <a:ext cx="129426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100" dirty="0">
                <a:solidFill>
                  <a:srgbClr val="0070C0"/>
                </a:solidFill>
              </a:rPr>
              <a:t>Hipótese: </a:t>
            </a:r>
          </a:p>
        </p:txBody>
      </p:sp>
      <p:sp>
        <p:nvSpPr>
          <p:cNvPr id="10" name="Rectângulo 9"/>
          <p:cNvSpPr/>
          <p:nvPr/>
        </p:nvSpPr>
        <p:spPr>
          <a:xfrm>
            <a:off x="1611565" y="2253331"/>
            <a:ext cx="562597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000" dirty="0">
                <a:solidFill>
                  <a:prstClr val="black"/>
                </a:solidFill>
              </a:rPr>
              <a:t>Dois ângulos são verticalmente opostos. 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1599554" y="2720257"/>
            <a:ext cx="295741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prstClr val="black"/>
                </a:solidFill>
              </a:rPr>
              <a:t>Os ângulos são iguais.</a:t>
            </a:r>
            <a:endParaRPr lang="pt-PT" sz="2000" dirty="0"/>
          </a:p>
        </p:txBody>
      </p:sp>
      <p:sp>
        <p:nvSpPr>
          <p:cNvPr id="12" name="Rectângulo 11"/>
          <p:cNvSpPr/>
          <p:nvPr/>
        </p:nvSpPr>
        <p:spPr>
          <a:xfrm>
            <a:off x="604701" y="2738677"/>
            <a:ext cx="80034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2100" dirty="0">
                <a:solidFill>
                  <a:srgbClr val="0070C0"/>
                </a:solidFill>
              </a:rPr>
              <a:t>Tese: </a:t>
            </a:r>
          </a:p>
        </p:txBody>
      </p:sp>
      <p:sp>
        <p:nvSpPr>
          <p:cNvPr id="13" name="Rectângulo 12"/>
          <p:cNvSpPr/>
          <p:nvPr/>
        </p:nvSpPr>
        <p:spPr>
          <a:xfrm>
            <a:off x="78113" y="3488036"/>
            <a:ext cx="9144000" cy="41549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PT" sz="2000" b="1" dirty="0"/>
              <a:t>   Teorema: </a:t>
            </a:r>
            <a:r>
              <a:rPr lang="pt-PT" sz="2000" b="1" dirty="0">
                <a:solidFill>
                  <a:srgbClr val="0070C0"/>
                </a:solidFill>
              </a:rPr>
              <a:t>“</a:t>
            </a:r>
            <a:r>
              <a:rPr lang="pt-PT" b="1" dirty="0">
                <a:solidFill>
                  <a:srgbClr val="0070C0"/>
                </a:solidFill>
              </a:rPr>
              <a:t>A soma dos ângulos internos de um triângulo é igual a um ângulo raso.</a:t>
            </a:r>
            <a:r>
              <a:rPr lang="pt-PT" sz="2000" b="1" dirty="0">
                <a:solidFill>
                  <a:srgbClr val="0070C0"/>
                </a:solidFill>
              </a:rPr>
              <a:t>”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226660" y="406833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Forma condicional</a:t>
            </a:r>
            <a:r>
              <a:rPr lang="pt-PT" sz="2000" b="1" dirty="0"/>
              <a:t>: </a:t>
            </a:r>
          </a:p>
          <a:p>
            <a:pPr algn="ctr"/>
            <a:r>
              <a:rPr lang="pt-PT" sz="2000" dirty="0"/>
              <a:t>“ </a:t>
            </a:r>
            <a:r>
              <a:rPr lang="pt-PT" sz="2000" b="1" dirty="0">
                <a:solidFill>
                  <a:srgbClr val="FF0000"/>
                </a:solidFill>
              </a:rPr>
              <a:t>Se</a:t>
            </a:r>
            <a:r>
              <a:rPr lang="pt-PT" sz="2000" dirty="0"/>
              <a:t> [ABC] é um triângulo, </a:t>
            </a:r>
            <a:r>
              <a:rPr lang="pt-PT" sz="2000" b="1" dirty="0">
                <a:solidFill>
                  <a:srgbClr val="FF0000"/>
                </a:solidFill>
              </a:rPr>
              <a:t>então</a:t>
            </a:r>
            <a:r>
              <a:rPr lang="pt-PT" sz="2000" dirty="0"/>
              <a:t> a soma dos ângulos internos de [ABC] </a:t>
            </a:r>
          </a:p>
          <a:p>
            <a:pPr algn="ctr"/>
            <a:r>
              <a:rPr lang="pt-PT" sz="2000" dirty="0"/>
              <a:t>           é igual a um ângulo raso.”</a:t>
            </a:r>
          </a:p>
        </p:txBody>
      </p:sp>
      <p:sp>
        <p:nvSpPr>
          <p:cNvPr id="15" name="Rectângulo 14"/>
          <p:cNvSpPr/>
          <p:nvPr/>
        </p:nvSpPr>
        <p:spPr>
          <a:xfrm>
            <a:off x="162476" y="5208242"/>
            <a:ext cx="129426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100" dirty="0">
                <a:solidFill>
                  <a:srgbClr val="0070C0"/>
                </a:solidFill>
              </a:rPr>
              <a:t>Hipótese</a:t>
            </a:r>
            <a:r>
              <a:rPr lang="pt-PT" sz="2100" dirty="0"/>
              <a:t>: </a:t>
            </a:r>
          </a:p>
        </p:txBody>
      </p:sp>
      <p:sp>
        <p:nvSpPr>
          <p:cNvPr id="16" name="Rectângulo 15"/>
          <p:cNvSpPr/>
          <p:nvPr/>
        </p:nvSpPr>
        <p:spPr>
          <a:xfrm>
            <a:off x="1411479" y="5223863"/>
            <a:ext cx="562597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100" dirty="0">
                <a:solidFill>
                  <a:prstClr val="black"/>
                </a:solidFill>
              </a:rPr>
              <a:t>[ABC] é um triângulo.</a:t>
            </a:r>
          </a:p>
        </p:txBody>
      </p:sp>
      <p:sp>
        <p:nvSpPr>
          <p:cNvPr id="17" name="Rectângulo 16"/>
          <p:cNvSpPr/>
          <p:nvPr/>
        </p:nvSpPr>
        <p:spPr>
          <a:xfrm>
            <a:off x="1405048" y="5743837"/>
            <a:ext cx="76397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a soma dos ângulos internos de [ABC] é igual a um ângulo raso.</a:t>
            </a:r>
          </a:p>
        </p:txBody>
      </p:sp>
      <p:sp>
        <p:nvSpPr>
          <p:cNvPr id="18" name="Rectângulo 17"/>
          <p:cNvSpPr/>
          <p:nvPr/>
        </p:nvSpPr>
        <p:spPr>
          <a:xfrm>
            <a:off x="388308" y="5704532"/>
            <a:ext cx="80034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2100" dirty="0">
                <a:solidFill>
                  <a:srgbClr val="0070C0"/>
                </a:solidFill>
              </a:rPr>
              <a:t>Tese</a:t>
            </a:r>
            <a:r>
              <a:rPr lang="pt-PT" sz="2100" dirty="0">
                <a:solidFill>
                  <a:prstClr val="black"/>
                </a:solidFill>
              </a:rPr>
              <a:t>: </a:t>
            </a: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04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532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200" dirty="0"/>
              <a:t>Exercícios:</a:t>
            </a:r>
          </a:p>
        </p:txBody>
      </p:sp>
      <p:sp>
        <p:nvSpPr>
          <p:cNvPr id="4" name="Rectângulo 3"/>
          <p:cNvSpPr/>
          <p:nvPr/>
        </p:nvSpPr>
        <p:spPr>
          <a:xfrm>
            <a:off x="-43411" y="908720"/>
            <a:ext cx="91528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 </a:t>
            </a:r>
          </a:p>
          <a:p>
            <a:pPr lvl="0"/>
            <a:r>
              <a:rPr lang="pt-PT" b="1" dirty="0">
                <a:solidFill>
                  <a:srgbClr val="FF0000"/>
                </a:solidFill>
              </a:rPr>
              <a:t>a) </a:t>
            </a:r>
            <a:r>
              <a:rPr lang="pt-PT" b="1" dirty="0"/>
              <a:t>“Se o produto de dois números reais é positivo, então os números têm o mesmo sinal.”</a:t>
            </a:r>
          </a:p>
          <a:p>
            <a:r>
              <a:rPr lang="pt-PT" b="1" dirty="0"/>
              <a:t> 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74059" y="1594746"/>
            <a:ext cx="8597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</a:rPr>
              <a:t>Hipótese: </a:t>
            </a:r>
            <a:r>
              <a:rPr lang="pt-PT" dirty="0"/>
              <a:t>O produto de dois números reais é positivo. </a:t>
            </a:r>
          </a:p>
          <a:p>
            <a:pPr lvl="0"/>
            <a:r>
              <a:rPr lang="pt-PT" dirty="0">
                <a:solidFill>
                  <a:prstClr val="black"/>
                </a:solidFill>
              </a:rPr>
              <a:t>Tese: </a:t>
            </a:r>
            <a:r>
              <a:rPr lang="pt-PT" dirty="0"/>
              <a:t>Os números têm o mesmo sinal.</a:t>
            </a:r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-5942" y="2469530"/>
            <a:ext cx="91410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b</a:t>
            </a:r>
            <a:r>
              <a:rPr lang="pt-PT" b="1" dirty="0" smtClean="0">
                <a:solidFill>
                  <a:srgbClr val="FF0000"/>
                </a:solidFill>
              </a:rPr>
              <a:t>) </a:t>
            </a:r>
            <a:r>
              <a:rPr lang="pt-PT" b="1" dirty="0"/>
              <a:t>“Se um quadrilátero é um quadrado, então tem os lados todos iguais.”</a:t>
            </a:r>
          </a:p>
        </p:txBody>
      </p:sp>
      <p:sp>
        <p:nvSpPr>
          <p:cNvPr id="10" name="Rectângulo 9"/>
          <p:cNvSpPr/>
          <p:nvPr/>
        </p:nvSpPr>
        <p:spPr>
          <a:xfrm>
            <a:off x="511911" y="2996952"/>
            <a:ext cx="8597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</a:rPr>
              <a:t>Hipótese: </a:t>
            </a:r>
            <a:r>
              <a:rPr lang="pt-PT" dirty="0"/>
              <a:t>Um quadrilátero é um quadrado. </a:t>
            </a:r>
          </a:p>
          <a:p>
            <a:pPr lvl="0"/>
            <a:r>
              <a:rPr lang="pt-PT" dirty="0">
                <a:solidFill>
                  <a:prstClr val="black"/>
                </a:solidFill>
              </a:rPr>
              <a:t>Tese: O quadrilátero </a:t>
            </a:r>
            <a:r>
              <a:rPr lang="pt-PT" dirty="0"/>
              <a:t>tem os lados todos iguais.</a:t>
            </a:r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4</a:t>
            </a:fld>
            <a:endParaRPr lang="pt-PT"/>
          </a:p>
        </p:txBody>
      </p:sp>
      <p:sp>
        <p:nvSpPr>
          <p:cNvPr id="12" name="Rectângulo 11"/>
          <p:cNvSpPr/>
          <p:nvPr/>
        </p:nvSpPr>
        <p:spPr>
          <a:xfrm>
            <a:off x="975" y="3643283"/>
            <a:ext cx="9152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 </a:t>
            </a:r>
          </a:p>
          <a:p>
            <a:pPr lvl="0"/>
            <a:r>
              <a:rPr lang="pt-PT" b="1" dirty="0">
                <a:solidFill>
                  <a:srgbClr val="FF0000"/>
                </a:solidFill>
              </a:rPr>
              <a:t>c</a:t>
            </a:r>
            <a:r>
              <a:rPr lang="pt-PT" b="1" dirty="0" smtClean="0">
                <a:solidFill>
                  <a:srgbClr val="FF0000"/>
                </a:solidFill>
              </a:rPr>
              <a:t>) </a:t>
            </a:r>
            <a:r>
              <a:rPr lang="pt-PT" b="1" dirty="0"/>
              <a:t>“Um número múltiplo de 2 e de 5 é múltiplo de 10”. </a:t>
            </a:r>
          </a:p>
        </p:txBody>
      </p:sp>
      <p:sp>
        <p:nvSpPr>
          <p:cNvPr id="13" name="Rectângulo 12"/>
          <p:cNvSpPr/>
          <p:nvPr/>
        </p:nvSpPr>
        <p:spPr>
          <a:xfrm>
            <a:off x="489689" y="4289614"/>
            <a:ext cx="8597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</a:rPr>
              <a:t>Hipótese: </a:t>
            </a:r>
            <a:r>
              <a:rPr lang="pt-PT" dirty="0"/>
              <a:t>Um número múltiplo de 2 e de 5 . </a:t>
            </a:r>
          </a:p>
          <a:p>
            <a:pPr lvl="0"/>
            <a:r>
              <a:rPr lang="pt-PT" dirty="0">
                <a:solidFill>
                  <a:prstClr val="black"/>
                </a:solidFill>
              </a:rPr>
              <a:t>Tese: </a:t>
            </a:r>
            <a:r>
              <a:rPr lang="pt-PT" dirty="0"/>
              <a:t>O número é múltiplo de 10.</a:t>
            </a:r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46819" y="5027176"/>
            <a:ext cx="91785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d</a:t>
            </a:r>
            <a:r>
              <a:rPr lang="pt-PT" b="1" dirty="0" smtClean="0">
                <a:solidFill>
                  <a:srgbClr val="FF0000"/>
                </a:solidFill>
              </a:rPr>
              <a:t>) </a:t>
            </a:r>
            <a:r>
              <a:rPr lang="pt-PT" b="1" dirty="0"/>
              <a:t>“Um divisor de 4 é um divisor de 16.”</a:t>
            </a:r>
          </a:p>
        </p:txBody>
      </p:sp>
      <p:sp>
        <p:nvSpPr>
          <p:cNvPr id="15" name="Rectângulo 14"/>
          <p:cNvSpPr/>
          <p:nvPr/>
        </p:nvSpPr>
        <p:spPr>
          <a:xfrm>
            <a:off x="511269" y="5442161"/>
            <a:ext cx="8597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</a:rPr>
              <a:t>Hipótese: Um número </a:t>
            </a:r>
            <a:r>
              <a:rPr lang="pt-PT" i="1" dirty="0"/>
              <a:t>a</a:t>
            </a:r>
            <a:r>
              <a:rPr lang="pt-PT" dirty="0"/>
              <a:t> é divisor de 4.</a:t>
            </a:r>
          </a:p>
          <a:p>
            <a:pPr lvl="0"/>
            <a:r>
              <a:rPr lang="pt-PT" dirty="0">
                <a:solidFill>
                  <a:prstClr val="black"/>
                </a:solidFill>
              </a:rPr>
              <a:t>Tese: </a:t>
            </a:r>
            <a:r>
              <a:rPr lang="pt-PT" i="1" dirty="0">
                <a:solidFill>
                  <a:prstClr val="black"/>
                </a:solidFill>
              </a:rPr>
              <a:t>a</a:t>
            </a:r>
            <a:r>
              <a:rPr lang="pt-PT" dirty="0">
                <a:solidFill>
                  <a:prstClr val="black"/>
                </a:solidFill>
              </a:rPr>
              <a:t> é divisor de 16</a:t>
            </a:r>
            <a:r>
              <a:rPr lang="pt-PT" dirty="0"/>
              <a:t>.</a:t>
            </a:r>
            <a:endParaRPr lang="pt-P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29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6300192" y="6346049"/>
            <a:ext cx="2133600" cy="365125"/>
          </a:xfrm>
        </p:spPr>
        <p:txBody>
          <a:bodyPr/>
          <a:lstStyle/>
          <a:p>
            <a:fld id="{3487CB04-8009-4D9A-93B3-1C7B3D9C4503}" type="slidenum">
              <a:rPr lang="pt-PT" smtClean="0"/>
              <a:t>5</a:t>
            </a:fld>
            <a:endParaRPr lang="pt-PT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0" y="-278728"/>
            <a:ext cx="9126230" cy="1143000"/>
          </a:xfrm>
        </p:spPr>
        <p:txBody>
          <a:bodyPr>
            <a:noAutofit/>
          </a:bodyPr>
          <a:lstStyle/>
          <a:p>
            <a:r>
              <a:rPr lang="pt-PT" sz="2800" dirty="0"/>
              <a:t>Condição </a:t>
            </a:r>
            <a:r>
              <a:rPr lang="pt-PT" sz="2800" dirty="0">
                <a:solidFill>
                  <a:schemeClr val="accent1"/>
                </a:solidFill>
              </a:rPr>
              <a:t>suficiente </a:t>
            </a:r>
            <a:r>
              <a:rPr lang="pt-PT" sz="2800" dirty="0"/>
              <a:t> e condição</a:t>
            </a:r>
            <a:r>
              <a:rPr lang="pt-PT" sz="2800" dirty="0">
                <a:solidFill>
                  <a:srgbClr val="FF0000"/>
                </a:solidFill>
              </a:rPr>
              <a:t> necessária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38875" y="561566"/>
            <a:ext cx="9144000" cy="951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Num teorema, diz-se que a </a:t>
            </a:r>
            <a:r>
              <a:rPr lang="pt-PT" sz="2200" dirty="0">
                <a:solidFill>
                  <a:srgbClr val="FF0000"/>
                </a:solidFill>
              </a:rPr>
              <a:t>hipótese</a:t>
            </a:r>
            <a:r>
              <a:rPr lang="pt-PT" sz="2200" dirty="0"/>
              <a:t> é </a:t>
            </a:r>
            <a:r>
              <a:rPr lang="pt-PT" sz="2200" b="1" u="sng" dirty="0">
                <a:solidFill>
                  <a:srgbClr val="0070C0"/>
                </a:solidFill>
              </a:rPr>
              <a:t>condição suficiente </a:t>
            </a:r>
            <a:r>
              <a:rPr lang="pt-PT" sz="2200" dirty="0">
                <a:solidFill>
                  <a:srgbClr val="0070C0"/>
                </a:solidFill>
              </a:rPr>
              <a:t>para a tese ocorrer</a:t>
            </a:r>
            <a:r>
              <a:rPr lang="pt-PT" sz="2200" dirty="0"/>
              <a:t>   		        e que a </a:t>
            </a:r>
            <a:r>
              <a:rPr lang="pt-PT" sz="2200" dirty="0">
                <a:solidFill>
                  <a:srgbClr val="FF0000"/>
                </a:solidFill>
              </a:rPr>
              <a:t>tese</a:t>
            </a:r>
            <a:r>
              <a:rPr lang="pt-PT" sz="2200" dirty="0"/>
              <a:t> é </a:t>
            </a:r>
            <a:r>
              <a:rPr lang="pt-PT" sz="2200" b="1" u="sng" dirty="0">
                <a:solidFill>
                  <a:srgbClr val="0070C0"/>
                </a:solidFill>
              </a:rPr>
              <a:t>condição necessária </a:t>
            </a:r>
            <a:r>
              <a:rPr lang="pt-PT" sz="2200" dirty="0">
                <a:solidFill>
                  <a:srgbClr val="0070C0"/>
                </a:solidFill>
              </a:rPr>
              <a:t>para a hipótese ocorrer</a:t>
            </a:r>
            <a:r>
              <a:rPr lang="pt-PT" sz="2200" dirty="0"/>
              <a:t>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571767" y="1435405"/>
            <a:ext cx="3960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dirty="0"/>
              <a:t>H    </a:t>
            </a:r>
            <a:r>
              <a:rPr lang="pt-PT" sz="6600" dirty="0">
                <a:sym typeface="Symbol" panose="05050102010706020507" pitchFamily="18" charset="2"/>
              </a:rPr>
              <a:t>   T</a:t>
            </a:r>
            <a:endParaRPr lang="pt-PT" sz="66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1443209" y="2373015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H</a:t>
            </a:r>
            <a:r>
              <a:rPr lang="pt-PT" dirty="0"/>
              <a:t> é </a:t>
            </a:r>
            <a:r>
              <a:rPr lang="pt-PT" b="1" u="sng" dirty="0">
                <a:solidFill>
                  <a:srgbClr val="0070C0"/>
                </a:solidFill>
              </a:rPr>
              <a:t>condição suficiente </a:t>
            </a:r>
            <a:r>
              <a:rPr lang="pt-PT" dirty="0">
                <a:solidFill>
                  <a:srgbClr val="0070C0"/>
                </a:solidFill>
              </a:rPr>
              <a:t>para a tese </a:t>
            </a:r>
            <a:r>
              <a:rPr lang="pt-PT" b="1" dirty="0">
                <a:solidFill>
                  <a:srgbClr val="0070C0"/>
                </a:solidFill>
              </a:rPr>
              <a:t>T</a:t>
            </a:r>
            <a:r>
              <a:rPr lang="pt-PT" dirty="0">
                <a:solidFill>
                  <a:srgbClr val="0070C0"/>
                </a:solidFill>
              </a:rPr>
              <a:t> ocorrer</a:t>
            </a:r>
            <a:r>
              <a:rPr lang="pt-PT" dirty="0"/>
              <a:t>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004048" y="2353751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T</a:t>
            </a:r>
            <a:r>
              <a:rPr lang="pt-PT" dirty="0"/>
              <a:t> é </a:t>
            </a:r>
            <a:r>
              <a:rPr lang="pt-PT" b="1" u="sng" dirty="0">
                <a:solidFill>
                  <a:srgbClr val="0070C0"/>
                </a:solidFill>
              </a:rPr>
              <a:t>condição necessária </a:t>
            </a:r>
            <a:r>
              <a:rPr lang="pt-PT" dirty="0">
                <a:solidFill>
                  <a:srgbClr val="0070C0"/>
                </a:solidFill>
              </a:rPr>
              <a:t>para a hipótese </a:t>
            </a:r>
            <a:r>
              <a:rPr lang="pt-PT" b="1" dirty="0">
                <a:solidFill>
                  <a:srgbClr val="0070C0"/>
                </a:solidFill>
              </a:rPr>
              <a:t>H</a:t>
            </a:r>
            <a:endParaRPr lang="pt-PT" b="1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69609" y="3878904"/>
            <a:ext cx="9144000" cy="983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47888" indent="-2147888" algn="l"/>
            <a:r>
              <a:rPr lang="pt-PT" sz="2000" dirty="0">
                <a:solidFill>
                  <a:srgbClr val="FF0000"/>
                </a:solidFill>
              </a:rPr>
              <a:t>Condição suficiente: H: </a:t>
            </a:r>
            <a:r>
              <a:rPr lang="pt-PT" sz="2000" b="1" dirty="0"/>
              <a:t>estou em Faro </a:t>
            </a:r>
          </a:p>
          <a:p>
            <a:pPr marL="2147888" indent="-2147888" algn="l"/>
            <a:r>
              <a:rPr lang="pt-PT" sz="2000" dirty="0"/>
              <a:t>(lê-se: 	E</a:t>
            </a:r>
            <a:r>
              <a:rPr lang="pt-PT" sz="1800" i="1" dirty="0"/>
              <a:t>star em Faro é </a:t>
            </a:r>
            <a:r>
              <a:rPr lang="pt-PT" sz="1800" i="1" u="sng" dirty="0"/>
              <a:t>suficiente </a:t>
            </a:r>
            <a:r>
              <a:rPr lang="pt-PT" sz="1800" i="1" dirty="0"/>
              <a:t> para estar em Portugal. </a:t>
            </a:r>
            <a:endParaRPr lang="pt-PT" sz="2000" dirty="0"/>
          </a:p>
        </p:txBody>
      </p:sp>
      <p:sp>
        <p:nvSpPr>
          <p:cNvPr id="12" name="Rectângulo 3"/>
          <p:cNvSpPr/>
          <p:nvPr/>
        </p:nvSpPr>
        <p:spPr>
          <a:xfrm>
            <a:off x="611560" y="3104805"/>
            <a:ext cx="9152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 </a:t>
            </a:r>
          </a:p>
          <a:p>
            <a:pPr lvl="0"/>
            <a:r>
              <a:rPr lang="pt-PT" b="1" dirty="0">
                <a:solidFill>
                  <a:srgbClr val="FF0000"/>
                </a:solidFill>
              </a:rPr>
              <a:t>Exemplo: </a:t>
            </a:r>
            <a:r>
              <a:rPr lang="pt-PT" b="1" dirty="0"/>
              <a:t>“</a:t>
            </a:r>
            <a:r>
              <a:rPr lang="pt-PT" b="1" dirty="0">
                <a:solidFill>
                  <a:schemeClr val="accent1"/>
                </a:solidFill>
              </a:rPr>
              <a:t>Se</a:t>
            </a:r>
            <a:r>
              <a:rPr lang="pt-PT" b="1" dirty="0"/>
              <a:t> estou em Faro </a:t>
            </a:r>
            <a:r>
              <a:rPr lang="pt-PT" b="1" dirty="0">
                <a:solidFill>
                  <a:schemeClr val="accent1"/>
                </a:solidFill>
              </a:rPr>
              <a:t>então</a:t>
            </a:r>
            <a:r>
              <a:rPr lang="pt-PT" b="1" dirty="0"/>
              <a:t> estou em Portugal”. </a:t>
            </a:r>
          </a:p>
        </p:txBody>
      </p:sp>
      <p:sp>
        <p:nvSpPr>
          <p:cNvPr id="13" name="Rectângulo 12"/>
          <p:cNvSpPr/>
          <p:nvPr/>
        </p:nvSpPr>
        <p:spPr>
          <a:xfrm>
            <a:off x="238875" y="4880342"/>
            <a:ext cx="91183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7888" indent="-2147888"/>
            <a:r>
              <a:rPr lang="pt-PT" sz="2000" dirty="0">
                <a:solidFill>
                  <a:srgbClr val="FF0000"/>
                </a:solidFill>
              </a:rPr>
              <a:t>Condição necessária:  T: </a:t>
            </a:r>
            <a:r>
              <a:rPr lang="pt-PT" sz="2000" b="1" dirty="0"/>
              <a:t>estou em Portugal </a:t>
            </a:r>
            <a:endParaRPr lang="pt-PT" sz="2000" dirty="0"/>
          </a:p>
          <a:p>
            <a:pPr marL="2147888" indent="-2147888"/>
            <a:r>
              <a:rPr lang="pt-PT" sz="2000" dirty="0"/>
              <a:t>(lê-se:       Estar </a:t>
            </a:r>
            <a:r>
              <a:rPr lang="pt-PT" i="1" dirty="0"/>
              <a:t>em Portugal é </a:t>
            </a:r>
            <a:r>
              <a:rPr lang="pt-PT" i="1" u="sng" dirty="0"/>
              <a:t>necessário</a:t>
            </a:r>
            <a:r>
              <a:rPr lang="pt-PT" i="1" dirty="0"/>
              <a:t>  para estar em Faro</a:t>
            </a:r>
            <a:endParaRPr lang="pt-PT" sz="20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5862497" y="5808806"/>
            <a:ext cx="259228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pt-PT" sz="1400" dirty="0"/>
              <a:t>é preciso  mas não chega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7385923" y="4862900"/>
            <a:ext cx="852874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pt-PT" sz="1400" dirty="0"/>
              <a:t>chega</a:t>
            </a:r>
          </a:p>
        </p:txBody>
      </p:sp>
    </p:spTree>
    <p:extLst>
      <p:ext uri="{BB962C8B-B14F-4D97-AF65-F5344CB8AC3E}">
        <p14:creationId xmlns:p14="http://schemas.microsoft.com/office/powerpoint/2010/main" val="405223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6</a:t>
            </a:fld>
            <a:endParaRPr lang="pt-PT"/>
          </a:p>
        </p:txBody>
      </p:sp>
      <p:sp>
        <p:nvSpPr>
          <p:cNvPr id="5" name="Rectângulo 3"/>
          <p:cNvSpPr/>
          <p:nvPr/>
        </p:nvSpPr>
        <p:spPr>
          <a:xfrm>
            <a:off x="666168" y="2185200"/>
            <a:ext cx="7992888" cy="9233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PT" dirty="0"/>
              <a:t> </a:t>
            </a:r>
          </a:p>
          <a:p>
            <a:r>
              <a:rPr lang="pt-PT" b="1" dirty="0">
                <a:solidFill>
                  <a:srgbClr val="FF0000"/>
                </a:solidFill>
              </a:rPr>
              <a:t>Exemplo: </a:t>
            </a:r>
            <a:r>
              <a:rPr lang="pt-PT" b="1" dirty="0"/>
              <a:t>“</a:t>
            </a:r>
            <a:r>
              <a:rPr lang="pt-PT" b="1" dirty="0">
                <a:solidFill>
                  <a:schemeClr val="accent1"/>
                </a:solidFill>
              </a:rPr>
              <a:t>Se</a:t>
            </a:r>
            <a:r>
              <a:rPr lang="pt-PT" b="1" dirty="0"/>
              <a:t> um número é múltiplo de 100 </a:t>
            </a:r>
            <a:r>
              <a:rPr lang="pt-PT" b="1" dirty="0">
                <a:solidFill>
                  <a:schemeClr val="accent1"/>
                </a:solidFill>
              </a:rPr>
              <a:t>então</a:t>
            </a:r>
            <a:r>
              <a:rPr lang="pt-PT" b="1" dirty="0"/>
              <a:t> esse número termina em zero”. </a:t>
            </a:r>
          </a:p>
          <a:p>
            <a:pPr lvl="0"/>
            <a:r>
              <a:rPr lang="pt-PT" b="1" dirty="0"/>
              <a:t> 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34694" y="3269240"/>
            <a:ext cx="9144000" cy="983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47888" indent="-2147888" algn="l"/>
            <a:r>
              <a:rPr lang="pt-PT" sz="2000" dirty="0">
                <a:solidFill>
                  <a:srgbClr val="FF0000"/>
                </a:solidFill>
              </a:rPr>
              <a:t>Condição suficiente H: </a:t>
            </a:r>
            <a:r>
              <a:rPr lang="pt-PT" sz="2000" b="1" dirty="0"/>
              <a:t>um número é múltiplo de 100</a:t>
            </a:r>
          </a:p>
          <a:p>
            <a:pPr marL="2147888" indent="-2147888" algn="l"/>
            <a:r>
              <a:rPr lang="pt-PT" sz="2000" dirty="0"/>
              <a:t>(lê-se:    </a:t>
            </a:r>
            <a:r>
              <a:rPr lang="pt-PT" sz="1600" i="1" dirty="0"/>
              <a:t>um número ser múltiplo de 100 </a:t>
            </a:r>
            <a:r>
              <a:rPr lang="pt-PT" sz="1800" i="1" dirty="0"/>
              <a:t>é </a:t>
            </a:r>
            <a:r>
              <a:rPr lang="pt-PT" sz="1800" i="1" u="sng" dirty="0"/>
              <a:t>suficiente </a:t>
            </a:r>
            <a:r>
              <a:rPr lang="pt-PT" sz="1800" i="1" dirty="0"/>
              <a:t> para o número terminar em zero. </a:t>
            </a:r>
            <a:endParaRPr lang="pt-PT" sz="2000" dirty="0"/>
          </a:p>
        </p:txBody>
      </p:sp>
      <p:sp>
        <p:nvSpPr>
          <p:cNvPr id="7" name="Rectângulo 12"/>
          <p:cNvSpPr/>
          <p:nvPr/>
        </p:nvSpPr>
        <p:spPr>
          <a:xfrm>
            <a:off x="634695" y="4718312"/>
            <a:ext cx="76097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7888" indent="-2147888"/>
            <a:r>
              <a:rPr lang="pt-PT" sz="2000" dirty="0">
                <a:solidFill>
                  <a:srgbClr val="FF0000"/>
                </a:solidFill>
              </a:rPr>
              <a:t>Condição necessária T: </a:t>
            </a:r>
            <a:r>
              <a:rPr lang="pt-PT" sz="2000" b="1" dirty="0"/>
              <a:t>um número termina em zero</a:t>
            </a:r>
          </a:p>
          <a:p>
            <a:pPr marL="2147888" indent="-2147888"/>
            <a:r>
              <a:rPr lang="pt-PT" sz="2000" dirty="0"/>
              <a:t>(lê-se: </a:t>
            </a:r>
            <a:r>
              <a:rPr lang="pt-PT" sz="2000" i="1" dirty="0"/>
              <a:t>um número terminar em zero é </a:t>
            </a:r>
            <a:r>
              <a:rPr lang="pt-PT" sz="2000" i="1" u="sng" dirty="0"/>
              <a:t>necessário</a:t>
            </a:r>
            <a:r>
              <a:rPr lang="pt-PT" sz="2000" i="1" dirty="0"/>
              <a:t> para que esse número seja múltiplo de 100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565561" y="307424"/>
            <a:ext cx="3960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dirty="0"/>
              <a:t>H    </a:t>
            </a:r>
            <a:r>
              <a:rPr lang="pt-PT" sz="6600" dirty="0">
                <a:sym typeface="Symbol" panose="05050102010706020507" pitchFamily="18" charset="2"/>
              </a:rPr>
              <a:t>   T</a:t>
            </a:r>
            <a:endParaRPr lang="pt-PT" sz="66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1437003" y="1245034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H</a:t>
            </a:r>
            <a:r>
              <a:rPr lang="pt-PT" dirty="0"/>
              <a:t> é </a:t>
            </a:r>
            <a:r>
              <a:rPr lang="pt-PT" b="1" u="sng" dirty="0">
                <a:solidFill>
                  <a:srgbClr val="0070C0"/>
                </a:solidFill>
              </a:rPr>
              <a:t>condição suficiente </a:t>
            </a:r>
            <a:r>
              <a:rPr lang="pt-PT" dirty="0">
                <a:solidFill>
                  <a:srgbClr val="0070C0"/>
                </a:solidFill>
              </a:rPr>
              <a:t>para a tese </a:t>
            </a:r>
            <a:r>
              <a:rPr lang="pt-PT" b="1" dirty="0">
                <a:solidFill>
                  <a:srgbClr val="0070C0"/>
                </a:solidFill>
              </a:rPr>
              <a:t>T</a:t>
            </a:r>
            <a:r>
              <a:rPr lang="pt-PT" dirty="0">
                <a:solidFill>
                  <a:srgbClr val="0070C0"/>
                </a:solidFill>
              </a:rPr>
              <a:t> ocorrer</a:t>
            </a:r>
            <a:r>
              <a:rPr lang="pt-PT" dirty="0"/>
              <a:t>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997842" y="1225770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T</a:t>
            </a:r>
            <a:r>
              <a:rPr lang="pt-PT" dirty="0"/>
              <a:t> é </a:t>
            </a:r>
            <a:r>
              <a:rPr lang="pt-PT" b="1" u="sng" dirty="0">
                <a:solidFill>
                  <a:srgbClr val="0070C0"/>
                </a:solidFill>
              </a:rPr>
              <a:t>condição necessária </a:t>
            </a:r>
            <a:r>
              <a:rPr lang="pt-PT" dirty="0">
                <a:solidFill>
                  <a:srgbClr val="0070C0"/>
                </a:solidFill>
              </a:rPr>
              <a:t>para a hipótese </a:t>
            </a:r>
            <a:r>
              <a:rPr lang="pt-PT" b="1" dirty="0">
                <a:solidFill>
                  <a:srgbClr val="0070C0"/>
                </a:solidFill>
              </a:rPr>
              <a:t>H</a:t>
            </a:r>
            <a:endParaRPr lang="pt-PT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066768" y="5577265"/>
            <a:ext cx="259228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pt-PT" sz="1400" dirty="0"/>
              <a:t>é preciso  mas não chega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7601911" y="4257899"/>
            <a:ext cx="852874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pt-PT" sz="1400" dirty="0"/>
              <a:t>chega</a:t>
            </a:r>
          </a:p>
        </p:txBody>
      </p:sp>
    </p:spTree>
    <p:extLst>
      <p:ext uri="{BB962C8B-B14F-4D97-AF65-F5344CB8AC3E}">
        <p14:creationId xmlns:p14="http://schemas.microsoft.com/office/powerpoint/2010/main" val="257273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7</a:t>
            </a:fld>
            <a:endParaRPr lang="pt-PT" dirty="0"/>
          </a:p>
        </p:txBody>
      </p:sp>
      <p:sp>
        <p:nvSpPr>
          <p:cNvPr id="5" name="Retângulo 4"/>
          <p:cNvSpPr/>
          <p:nvPr/>
        </p:nvSpPr>
        <p:spPr>
          <a:xfrm>
            <a:off x="2270173" y="287001"/>
            <a:ext cx="5015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600" b="1" dirty="0">
                <a:solidFill>
                  <a:srgbClr val="7030A0"/>
                </a:solidFill>
              </a:rPr>
              <a:t>IMPLICAÇÃO RECÍPROCA </a:t>
            </a:r>
            <a:endParaRPr lang="pt-PT" sz="36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73551" y="1302678"/>
            <a:ext cx="8208912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t-PT" sz="2000" dirty="0"/>
              <a:t>A     </a:t>
            </a:r>
            <a:r>
              <a:rPr lang="pt-PT" sz="2000" b="1" dirty="0"/>
              <a:t>implicação reciproca     </a:t>
            </a:r>
            <a:r>
              <a:rPr lang="pt-PT" sz="2000" dirty="0"/>
              <a:t>de          </a:t>
            </a:r>
            <a:r>
              <a:rPr lang="pt-PT" sz="2800" dirty="0">
                <a:solidFill>
                  <a:srgbClr val="0070C0"/>
                </a:solidFill>
              </a:rPr>
              <a:t>A</a:t>
            </a:r>
            <a:r>
              <a:rPr lang="pt-PT" sz="2800" dirty="0"/>
              <a:t> </a:t>
            </a:r>
            <a:r>
              <a:rPr lang="pt-PT" sz="2800" dirty="0">
                <a:sym typeface="Symbol" panose="05050102010706020507" pitchFamily="18" charset="2"/>
              </a:rPr>
              <a:t> </a:t>
            </a:r>
            <a:r>
              <a:rPr lang="pt-PT" sz="2800" dirty="0">
                <a:solidFill>
                  <a:srgbClr val="FF0000"/>
                </a:solidFill>
                <a:sym typeface="Symbol" panose="05050102010706020507" pitchFamily="18" charset="2"/>
              </a:rPr>
              <a:t>B</a:t>
            </a:r>
            <a:r>
              <a:rPr lang="pt-PT" sz="2800" dirty="0">
                <a:sym typeface="Symbol" panose="05050102010706020507" pitchFamily="18" charset="2"/>
              </a:rPr>
              <a:t>    </a:t>
            </a:r>
            <a:r>
              <a:rPr lang="pt-PT" sz="2000" dirty="0">
                <a:sym typeface="Symbol" panose="05050102010706020507" pitchFamily="18" charset="2"/>
              </a:rPr>
              <a:t>é     </a:t>
            </a:r>
            <a:r>
              <a:rPr lang="pt-PT" sz="2800" b="1" dirty="0">
                <a:solidFill>
                  <a:srgbClr val="FF0000"/>
                </a:solidFill>
              </a:rPr>
              <a:t>B</a:t>
            </a:r>
            <a:r>
              <a:rPr lang="pt-PT" sz="2800" dirty="0"/>
              <a:t> </a:t>
            </a:r>
            <a:r>
              <a:rPr lang="pt-PT" sz="2800" dirty="0">
                <a:sym typeface="Symbol" panose="05050102010706020507" pitchFamily="18" charset="2"/>
              </a:rPr>
              <a:t> </a:t>
            </a:r>
            <a:r>
              <a:rPr lang="pt-PT" sz="2800" dirty="0">
                <a:solidFill>
                  <a:srgbClr val="0070C0"/>
                </a:solidFill>
                <a:sym typeface="Symbol" panose="05050102010706020507" pitchFamily="18" charset="2"/>
              </a:rPr>
              <a:t>A</a:t>
            </a:r>
            <a:endParaRPr lang="pt-PT" sz="4000" b="1" dirty="0">
              <a:solidFill>
                <a:srgbClr val="0070C0"/>
              </a:solidFill>
            </a:endParaRPr>
          </a:p>
        </p:txBody>
      </p:sp>
      <p:sp>
        <p:nvSpPr>
          <p:cNvPr id="9" name="Rectângulo 3"/>
          <p:cNvSpPr/>
          <p:nvPr/>
        </p:nvSpPr>
        <p:spPr>
          <a:xfrm>
            <a:off x="634694" y="4253236"/>
            <a:ext cx="7992888" cy="9233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PT" dirty="0"/>
              <a:t> </a:t>
            </a:r>
          </a:p>
          <a:p>
            <a:r>
              <a:rPr lang="pt-PT" b="1" dirty="0">
                <a:solidFill>
                  <a:srgbClr val="00B050"/>
                </a:solidFill>
              </a:rPr>
              <a:t>Implicação reciproca: </a:t>
            </a:r>
            <a:r>
              <a:rPr lang="pt-PT" b="1" dirty="0"/>
              <a:t>“Se </a:t>
            </a:r>
            <a:r>
              <a:rPr lang="pt-PT" b="1" dirty="0">
                <a:solidFill>
                  <a:srgbClr val="FF0000"/>
                </a:solidFill>
              </a:rPr>
              <a:t>um número termina em zero</a:t>
            </a:r>
            <a:r>
              <a:rPr lang="pt-PT" b="1" dirty="0"/>
              <a:t> então </a:t>
            </a:r>
            <a:r>
              <a:rPr lang="pt-PT" b="1" dirty="0">
                <a:solidFill>
                  <a:schemeClr val="accent1"/>
                </a:solidFill>
              </a:rPr>
              <a:t>é múltiplo de 100 </a:t>
            </a:r>
            <a:r>
              <a:rPr lang="pt-PT" b="1" dirty="0"/>
              <a:t>”. </a:t>
            </a:r>
          </a:p>
          <a:p>
            <a:pPr lvl="0"/>
            <a:r>
              <a:rPr lang="pt-PT" b="1" dirty="0"/>
              <a:t> 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603091" y="3201985"/>
            <a:ext cx="9144000" cy="983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47888" indent="-2147888" algn="l"/>
            <a:r>
              <a:rPr lang="pt-PT" sz="1800" dirty="0">
                <a:solidFill>
                  <a:srgbClr val="7030A0"/>
                </a:solidFill>
              </a:rPr>
              <a:t>Hipótese: </a:t>
            </a:r>
            <a:r>
              <a:rPr lang="pt-PT" sz="1800" dirty="0">
                <a:solidFill>
                  <a:srgbClr val="0070C0"/>
                </a:solidFill>
              </a:rPr>
              <a:t>A:</a:t>
            </a:r>
            <a:r>
              <a:rPr lang="pt-PT" sz="1800" dirty="0">
                <a:solidFill>
                  <a:srgbClr val="FF0000"/>
                </a:solidFill>
              </a:rPr>
              <a:t> </a:t>
            </a:r>
            <a:r>
              <a:rPr lang="pt-PT" sz="1800" dirty="0">
                <a:solidFill>
                  <a:schemeClr val="accent1"/>
                </a:solidFill>
              </a:rPr>
              <a:t>um</a:t>
            </a:r>
            <a:r>
              <a:rPr lang="pt-PT" sz="1800" dirty="0"/>
              <a:t> </a:t>
            </a:r>
            <a:r>
              <a:rPr lang="pt-PT" sz="1800" dirty="0">
                <a:solidFill>
                  <a:srgbClr val="0070C0"/>
                </a:solidFill>
              </a:rPr>
              <a:t>número é múltiplo de 100</a:t>
            </a:r>
          </a:p>
          <a:p>
            <a:pPr marL="2147888" indent="-2147888" algn="l"/>
            <a:r>
              <a:rPr lang="pt-PT" sz="1600" i="1" dirty="0"/>
              <a:t>. </a:t>
            </a:r>
            <a:endParaRPr lang="pt-PT" sz="1800" dirty="0"/>
          </a:p>
        </p:txBody>
      </p:sp>
      <p:sp>
        <p:nvSpPr>
          <p:cNvPr id="11" name="Rectângulo 12"/>
          <p:cNvSpPr/>
          <p:nvPr/>
        </p:nvSpPr>
        <p:spPr>
          <a:xfrm>
            <a:off x="587123" y="3807833"/>
            <a:ext cx="760971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7888" indent="-2147888"/>
            <a:r>
              <a:rPr lang="pt-PT" dirty="0">
                <a:solidFill>
                  <a:srgbClr val="7030A0"/>
                </a:solidFill>
              </a:rPr>
              <a:t>Tese : </a:t>
            </a:r>
            <a:r>
              <a:rPr lang="pt-PT" dirty="0">
                <a:solidFill>
                  <a:srgbClr val="FF0000"/>
                </a:solidFill>
              </a:rPr>
              <a:t>B: um</a:t>
            </a:r>
            <a:r>
              <a:rPr lang="pt-PT" dirty="0"/>
              <a:t> </a:t>
            </a:r>
            <a:r>
              <a:rPr lang="pt-PT" dirty="0">
                <a:solidFill>
                  <a:srgbClr val="FF0000"/>
                </a:solidFill>
              </a:rPr>
              <a:t>número termina em zero</a:t>
            </a:r>
          </a:p>
          <a:p>
            <a:pPr marL="2147888" indent="-2147888"/>
            <a:endParaRPr lang="pt-PT" sz="2000" i="1" dirty="0"/>
          </a:p>
        </p:txBody>
      </p:sp>
      <p:sp>
        <p:nvSpPr>
          <p:cNvPr id="12" name="Rectângulo 3"/>
          <p:cNvSpPr/>
          <p:nvPr/>
        </p:nvSpPr>
        <p:spPr>
          <a:xfrm>
            <a:off x="342256" y="2205359"/>
            <a:ext cx="8344544" cy="9233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PT" dirty="0"/>
              <a:t> </a:t>
            </a:r>
          </a:p>
          <a:p>
            <a:r>
              <a:rPr lang="pt-PT" b="1" u="sng" dirty="0"/>
              <a:t>Implicação : </a:t>
            </a:r>
            <a:r>
              <a:rPr lang="pt-PT" b="1" dirty="0"/>
              <a:t>“Se </a:t>
            </a:r>
            <a:r>
              <a:rPr lang="pt-PT" b="1" dirty="0">
                <a:solidFill>
                  <a:schemeClr val="accent1"/>
                </a:solidFill>
              </a:rPr>
              <a:t>um</a:t>
            </a:r>
            <a:r>
              <a:rPr lang="pt-PT" b="1" dirty="0"/>
              <a:t> </a:t>
            </a:r>
            <a:r>
              <a:rPr lang="pt-PT" b="1" dirty="0">
                <a:solidFill>
                  <a:srgbClr val="0070C0"/>
                </a:solidFill>
              </a:rPr>
              <a:t>número é múltiplo de 100 </a:t>
            </a:r>
            <a:r>
              <a:rPr lang="pt-PT" b="1" dirty="0"/>
              <a:t>então esse </a:t>
            </a:r>
            <a:r>
              <a:rPr lang="pt-PT" b="1" dirty="0">
                <a:solidFill>
                  <a:srgbClr val="FF0000"/>
                </a:solidFill>
              </a:rPr>
              <a:t>número termina em zero</a:t>
            </a:r>
            <a:r>
              <a:rPr lang="pt-PT" b="1" dirty="0"/>
              <a:t>”. </a:t>
            </a:r>
          </a:p>
          <a:p>
            <a:pPr lvl="0"/>
            <a:r>
              <a:rPr lang="pt-PT" b="1" dirty="0"/>
              <a:t> </a:t>
            </a: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544103" y="5372354"/>
            <a:ext cx="9144000" cy="983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47888" indent="-2147888" algn="l"/>
            <a:r>
              <a:rPr lang="pt-PT" sz="2000" dirty="0">
                <a:solidFill>
                  <a:srgbClr val="7030A0"/>
                </a:solidFill>
              </a:rPr>
              <a:t>Hipótese: </a:t>
            </a:r>
            <a:r>
              <a:rPr lang="pt-PT" sz="2000" dirty="0">
                <a:solidFill>
                  <a:srgbClr val="FF0000"/>
                </a:solidFill>
              </a:rPr>
              <a:t>B:</a:t>
            </a:r>
            <a:r>
              <a:rPr lang="pt-PT" sz="2000" dirty="0">
                <a:solidFill>
                  <a:srgbClr val="7030A0"/>
                </a:solidFill>
              </a:rPr>
              <a:t> </a:t>
            </a:r>
            <a:r>
              <a:rPr lang="pt-PT" sz="2000" dirty="0">
                <a:solidFill>
                  <a:srgbClr val="FF0000"/>
                </a:solidFill>
              </a:rPr>
              <a:t>um</a:t>
            </a:r>
            <a:r>
              <a:rPr lang="pt-PT" sz="2000" dirty="0"/>
              <a:t> </a:t>
            </a:r>
            <a:r>
              <a:rPr lang="pt-PT" sz="2000" dirty="0">
                <a:solidFill>
                  <a:srgbClr val="FF0000"/>
                </a:solidFill>
              </a:rPr>
              <a:t>número termina em zero</a:t>
            </a:r>
          </a:p>
          <a:p>
            <a:pPr marL="2147888" indent="-2147888" algn="l"/>
            <a:endParaRPr lang="pt-PT" sz="2000" dirty="0">
              <a:solidFill>
                <a:srgbClr val="FF0000"/>
              </a:solidFill>
            </a:endParaRPr>
          </a:p>
          <a:p>
            <a:pPr marL="2147888" indent="-2147888" algn="l"/>
            <a:r>
              <a:rPr lang="pt-PT" sz="2000" dirty="0">
                <a:solidFill>
                  <a:srgbClr val="7030A0"/>
                </a:solidFill>
              </a:rPr>
              <a:t>Tese :  </a:t>
            </a:r>
            <a:r>
              <a:rPr lang="pt-PT" sz="2000" dirty="0">
                <a:solidFill>
                  <a:srgbClr val="0070C0"/>
                </a:solidFill>
              </a:rPr>
              <a:t>A: um número é múltiplo de 100</a:t>
            </a:r>
          </a:p>
          <a:p>
            <a:pPr marL="2147888" indent="-2147888" algn="l"/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35230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/>
      <p:bldP spid="11" grpId="0"/>
      <p:bldP spid="12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6487406" y="6309320"/>
            <a:ext cx="2133600" cy="365125"/>
          </a:xfrm>
        </p:spPr>
        <p:txBody>
          <a:bodyPr/>
          <a:lstStyle/>
          <a:p>
            <a:fld id="{3487CB04-8009-4D9A-93B3-1C7B3D9C4503}" type="slidenum">
              <a:rPr lang="pt-PT" smtClean="0"/>
              <a:t>8</a:t>
            </a:fld>
            <a:endParaRPr lang="pt-PT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48963" y="62421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>
                <a:solidFill>
                  <a:srgbClr val="0070C0"/>
                </a:solidFill>
              </a:rPr>
              <a:t>A </a:t>
            </a:r>
            <a:r>
              <a:rPr lang="pt-PT" sz="2200" b="1" dirty="0">
                <a:solidFill>
                  <a:srgbClr val="00B050"/>
                </a:solidFill>
              </a:rPr>
              <a:t>implicação recíproca </a:t>
            </a:r>
            <a:r>
              <a:rPr lang="pt-PT" sz="2200" b="1" dirty="0"/>
              <a:t>de uma implicação </a:t>
            </a:r>
            <a:r>
              <a:rPr lang="pt-PT" sz="2200" b="1" dirty="0">
                <a:solidFill>
                  <a:schemeClr val="accent1"/>
                </a:solidFill>
              </a:rPr>
              <a:t>VERDADEIRA</a:t>
            </a:r>
            <a:r>
              <a:rPr lang="pt-PT" sz="2200" b="1" dirty="0"/>
              <a:t> pode ser </a:t>
            </a:r>
            <a:r>
              <a:rPr lang="pt-PT" sz="2200" b="1" dirty="0">
                <a:solidFill>
                  <a:srgbClr val="FF0000"/>
                </a:solidFill>
              </a:rPr>
              <a:t>FALSA</a:t>
            </a:r>
            <a:r>
              <a:rPr lang="pt-PT" sz="2200" b="1" dirty="0">
                <a:solidFill>
                  <a:srgbClr val="0070C0"/>
                </a:solidFill>
              </a:rPr>
              <a:t>…</a:t>
            </a:r>
          </a:p>
        </p:txBody>
      </p:sp>
      <p:sp>
        <p:nvSpPr>
          <p:cNvPr id="6" name="Rectângulo 3"/>
          <p:cNvSpPr/>
          <p:nvPr/>
        </p:nvSpPr>
        <p:spPr>
          <a:xfrm>
            <a:off x="683916" y="2767234"/>
            <a:ext cx="8423572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pt-PT" dirty="0"/>
              <a:t> </a:t>
            </a:r>
            <a:r>
              <a:rPr lang="pt-PT" b="1" dirty="0"/>
              <a:t>“Se um número termina em zero então é múltiplo de 100 ”. </a:t>
            </a:r>
          </a:p>
        </p:txBody>
      </p:sp>
      <p:sp>
        <p:nvSpPr>
          <p:cNvPr id="7" name="Rectângulo 3"/>
          <p:cNvSpPr/>
          <p:nvPr/>
        </p:nvSpPr>
        <p:spPr>
          <a:xfrm>
            <a:off x="323702" y="1065338"/>
            <a:ext cx="8927801" cy="9233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pt-PT" dirty="0"/>
              <a:t> </a:t>
            </a:r>
            <a:r>
              <a:rPr lang="pt-PT" b="1" dirty="0"/>
              <a:t>A </a:t>
            </a:r>
            <a:r>
              <a:rPr lang="pt-PT" b="1" u="sng" dirty="0"/>
              <a:t>Implicação</a:t>
            </a:r>
            <a:r>
              <a:rPr lang="pt-PT" b="1" dirty="0"/>
              <a:t> : </a:t>
            </a:r>
          </a:p>
          <a:p>
            <a:endParaRPr lang="pt-PT" b="1" dirty="0"/>
          </a:p>
          <a:p>
            <a:r>
              <a:rPr lang="pt-PT" b="1" dirty="0"/>
              <a:t>     “Se um número é múltiplo de 100 então esse número termina em zero”. </a:t>
            </a:r>
          </a:p>
        </p:txBody>
      </p:sp>
      <p:sp>
        <p:nvSpPr>
          <p:cNvPr id="9" name="Retângulo 8"/>
          <p:cNvSpPr/>
          <p:nvPr/>
        </p:nvSpPr>
        <p:spPr>
          <a:xfrm>
            <a:off x="6952338" y="1777900"/>
            <a:ext cx="16994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b="1" dirty="0"/>
          </a:p>
          <a:p>
            <a:r>
              <a:rPr lang="pt-PT" b="1" dirty="0"/>
              <a:t>É </a:t>
            </a:r>
            <a:r>
              <a:rPr lang="pt-PT" b="1" dirty="0">
                <a:solidFill>
                  <a:schemeClr val="accent1"/>
                </a:solidFill>
              </a:rPr>
              <a:t>VERDADEIRA</a:t>
            </a:r>
            <a:r>
              <a:rPr lang="pt-PT" b="1" dirty="0"/>
              <a:t>      </a:t>
            </a:r>
          </a:p>
        </p:txBody>
      </p:sp>
      <p:sp>
        <p:nvSpPr>
          <p:cNvPr id="10" name="Retângulo 9"/>
          <p:cNvSpPr/>
          <p:nvPr/>
        </p:nvSpPr>
        <p:spPr>
          <a:xfrm>
            <a:off x="6819762" y="3089701"/>
            <a:ext cx="1867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É </a:t>
            </a:r>
            <a:r>
              <a:rPr lang="pt-PT" b="1" dirty="0">
                <a:solidFill>
                  <a:srgbClr val="FF0000"/>
                </a:solidFill>
              </a:rPr>
              <a:t>FALSA</a:t>
            </a:r>
            <a:r>
              <a:rPr lang="pt-PT" b="1" dirty="0"/>
              <a:t> !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0" y="1988668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b="1" dirty="0"/>
          </a:p>
          <a:p>
            <a:r>
              <a:rPr lang="pt-PT" b="1" dirty="0"/>
              <a:t>Mas   a    </a:t>
            </a:r>
            <a:r>
              <a:rPr lang="pt-PT" b="1" u="sng" dirty="0">
                <a:solidFill>
                  <a:srgbClr val="00B050"/>
                </a:solidFill>
              </a:rPr>
              <a:t>Implicação recíproca</a:t>
            </a:r>
            <a:r>
              <a:rPr lang="pt-PT" b="1" u="sng" dirty="0"/>
              <a:t>: 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81613" y="667245"/>
            <a:ext cx="1310067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PT" b="1" dirty="0"/>
              <a:t>Exemplo 1: 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323702" y="3501455"/>
            <a:ext cx="1310067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PT" b="1" dirty="0"/>
              <a:t>Exemplo 2: </a:t>
            </a:r>
          </a:p>
        </p:txBody>
      </p:sp>
      <p:sp>
        <p:nvSpPr>
          <p:cNvPr id="14" name="Rectângulo 3"/>
          <p:cNvSpPr/>
          <p:nvPr/>
        </p:nvSpPr>
        <p:spPr>
          <a:xfrm>
            <a:off x="836316" y="5719115"/>
            <a:ext cx="8423572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pt-PT" dirty="0"/>
              <a:t> </a:t>
            </a:r>
            <a:r>
              <a:rPr lang="pt-PT" b="1" dirty="0"/>
              <a:t>“</a:t>
            </a:r>
            <a:r>
              <a:rPr lang="pt-PT" dirty="0"/>
              <a:t>Um número natural que é divisível por cinco termina em zero</a:t>
            </a:r>
            <a:r>
              <a:rPr lang="pt-PT" b="1" dirty="0"/>
              <a:t>”. </a:t>
            </a:r>
          </a:p>
        </p:txBody>
      </p:sp>
      <p:sp>
        <p:nvSpPr>
          <p:cNvPr id="15" name="Rectângulo 3"/>
          <p:cNvSpPr/>
          <p:nvPr/>
        </p:nvSpPr>
        <p:spPr>
          <a:xfrm>
            <a:off x="369926" y="3986442"/>
            <a:ext cx="8927801" cy="95410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pt-PT" dirty="0"/>
              <a:t> </a:t>
            </a:r>
            <a:r>
              <a:rPr lang="pt-PT" b="1" dirty="0"/>
              <a:t>A </a:t>
            </a:r>
            <a:r>
              <a:rPr lang="pt-PT" b="1" u="sng" dirty="0"/>
              <a:t>Implicação</a:t>
            </a:r>
            <a:r>
              <a:rPr lang="pt-PT" b="1" dirty="0"/>
              <a:t> : </a:t>
            </a:r>
          </a:p>
          <a:p>
            <a:endParaRPr lang="pt-PT" b="1" dirty="0">
              <a:solidFill>
                <a:srgbClr val="00B050"/>
              </a:solidFill>
            </a:endParaRPr>
          </a:p>
          <a:p>
            <a:r>
              <a:rPr lang="pt-PT" b="1" dirty="0"/>
              <a:t>     “</a:t>
            </a:r>
            <a:r>
              <a:rPr lang="pt-PT" dirty="0"/>
              <a:t>Um número natural que termina em zero é divisível por cinco</a:t>
            </a:r>
            <a:r>
              <a:rPr lang="pt-PT" b="1" dirty="0"/>
              <a:t>”. 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7104738" y="4729781"/>
            <a:ext cx="16994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b="1" dirty="0"/>
          </a:p>
          <a:p>
            <a:r>
              <a:rPr lang="pt-PT" b="1" dirty="0"/>
              <a:t>É </a:t>
            </a:r>
            <a:r>
              <a:rPr lang="pt-PT" b="1" dirty="0">
                <a:solidFill>
                  <a:schemeClr val="accent1"/>
                </a:solidFill>
              </a:rPr>
              <a:t>VERDADEIRA</a:t>
            </a:r>
            <a:r>
              <a:rPr lang="pt-PT" b="1" dirty="0"/>
              <a:t>      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7104738" y="5802965"/>
            <a:ext cx="1867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É </a:t>
            </a:r>
            <a:r>
              <a:rPr lang="pt-PT" b="1" dirty="0">
                <a:solidFill>
                  <a:srgbClr val="FF0000"/>
                </a:solidFill>
              </a:rPr>
              <a:t>FALSA</a:t>
            </a:r>
            <a:r>
              <a:rPr lang="pt-PT" b="1" dirty="0"/>
              <a:t> !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152400" y="4940549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b="1" dirty="0"/>
          </a:p>
          <a:p>
            <a:r>
              <a:rPr lang="pt-PT" b="1" dirty="0"/>
              <a:t>Mas   a    </a:t>
            </a:r>
            <a:r>
              <a:rPr lang="pt-PT" b="1" u="sng" dirty="0">
                <a:solidFill>
                  <a:srgbClr val="00B050"/>
                </a:solidFill>
              </a:rPr>
              <a:t>Implicação recíproca</a:t>
            </a:r>
            <a:r>
              <a:rPr lang="pt-PT" b="1" u="sng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76425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1566" y="-293890"/>
            <a:ext cx="8229600" cy="1143000"/>
          </a:xfrm>
        </p:spPr>
        <p:txBody>
          <a:bodyPr>
            <a:normAutofit/>
          </a:bodyPr>
          <a:lstStyle/>
          <a:p>
            <a:r>
              <a:rPr lang="pt-PT" sz="3200" dirty="0">
                <a:solidFill>
                  <a:srgbClr val="FF0000"/>
                </a:solidFill>
              </a:rPr>
              <a:t>Teorema Recíproco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37556" y="849110"/>
            <a:ext cx="8784976" cy="9361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/>
              <a:t>Um </a:t>
            </a:r>
            <a:r>
              <a:rPr lang="pt-PT" sz="1800" b="1" dirty="0">
                <a:solidFill>
                  <a:srgbClr val="FF0000"/>
                </a:solidFill>
              </a:rPr>
              <a:t>teorema</a:t>
            </a:r>
            <a:r>
              <a:rPr lang="pt-PT" sz="1800" b="1" dirty="0"/>
              <a:t> é </a:t>
            </a:r>
            <a:r>
              <a:rPr lang="pt-PT" sz="1800" b="1" dirty="0">
                <a:solidFill>
                  <a:srgbClr val="FF0000"/>
                </a:solidFill>
              </a:rPr>
              <a:t>recíproco </a:t>
            </a:r>
            <a:r>
              <a:rPr lang="pt-PT" sz="1800" b="1" dirty="0"/>
              <a:t>de outro quando a hipótese de um é a tese do outro e vice-versa.</a:t>
            </a: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9</a:t>
            </a:fld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23528" y="2252061"/>
            <a:ext cx="8208912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PT" sz="3200" dirty="0"/>
              <a:t>     A </a:t>
            </a:r>
            <a:r>
              <a:rPr lang="pt-PT" sz="3200" dirty="0">
                <a:sym typeface="Symbol" panose="05050102010706020507" pitchFamily="18" charset="2"/>
              </a:rPr>
              <a:t> B    </a:t>
            </a:r>
            <a:r>
              <a:rPr lang="pt-PT" sz="2400" dirty="0">
                <a:sym typeface="Symbol" panose="05050102010706020507" pitchFamily="18" charset="2"/>
              </a:rPr>
              <a:t>e     </a:t>
            </a:r>
            <a:r>
              <a:rPr lang="pt-PT" sz="3200" dirty="0"/>
              <a:t>B </a:t>
            </a:r>
            <a:r>
              <a:rPr lang="pt-PT" sz="3200" dirty="0">
                <a:sym typeface="Symbol" panose="05050102010706020507" pitchFamily="18" charset="2"/>
              </a:rPr>
              <a:t> A</a:t>
            </a:r>
            <a:r>
              <a:rPr lang="pt-PT" sz="3200" b="1" dirty="0"/>
              <a:t>      </a:t>
            </a:r>
            <a:r>
              <a:rPr lang="pt-PT" sz="2000" dirty="0"/>
              <a:t>significa que     </a:t>
            </a:r>
            <a:r>
              <a:rPr lang="pt-PT" sz="4000" b="1" dirty="0"/>
              <a:t>A </a:t>
            </a:r>
            <a:r>
              <a:rPr lang="pt-PT" sz="4000" b="1" dirty="0">
                <a:sym typeface="Symbol" panose="05050102010706020507" pitchFamily="18" charset="2"/>
              </a:rPr>
              <a:t> B </a:t>
            </a:r>
            <a:endParaRPr lang="pt-PT" sz="4000" b="1" dirty="0">
              <a:solidFill>
                <a:srgbClr val="7030A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51566" y="3212976"/>
            <a:ext cx="79808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Como se verificam ambas as implicações diz-se que as implicações A e B são </a:t>
            </a:r>
            <a:r>
              <a:rPr lang="pt-PT" sz="2400" b="1" dirty="0">
                <a:solidFill>
                  <a:srgbClr val="00B050"/>
                </a:solidFill>
              </a:rPr>
              <a:t>equivalentes</a:t>
            </a:r>
            <a:r>
              <a:rPr lang="pt-PT" sz="2400" dirty="0"/>
              <a:t> , </a:t>
            </a:r>
          </a:p>
          <a:p>
            <a:pPr algn="just"/>
            <a:r>
              <a:rPr lang="pt-PT" sz="2400" dirty="0"/>
              <a:t>                                                 </a:t>
            </a:r>
          </a:p>
          <a:p>
            <a:pPr algn="ctr"/>
            <a:r>
              <a:rPr lang="pt-PT" sz="2400" dirty="0"/>
              <a:t>   ou seja, </a:t>
            </a:r>
          </a:p>
          <a:p>
            <a:pPr algn="just"/>
            <a:endParaRPr lang="pt-PT" sz="24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675928" y="4779386"/>
            <a:ext cx="82466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 </a:t>
            </a:r>
          </a:p>
          <a:p>
            <a:pPr algn="just"/>
            <a:r>
              <a:rPr lang="pt-PT" sz="2400" dirty="0">
                <a:solidFill>
                  <a:srgbClr val="00B050"/>
                </a:solidFill>
              </a:rPr>
              <a:t>A</a:t>
            </a:r>
            <a:r>
              <a:rPr lang="pt-PT" sz="2400" dirty="0"/>
              <a:t> é uma condição </a:t>
            </a:r>
            <a:r>
              <a:rPr lang="pt-PT" sz="2400" dirty="0">
                <a:solidFill>
                  <a:srgbClr val="FF0000"/>
                </a:solidFill>
              </a:rPr>
              <a:t>necessária e suficiente </a:t>
            </a:r>
            <a:r>
              <a:rPr lang="pt-PT" sz="2400" dirty="0"/>
              <a:t>para </a:t>
            </a:r>
            <a:r>
              <a:rPr lang="pt-PT" sz="2400" dirty="0">
                <a:solidFill>
                  <a:srgbClr val="00B05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15596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31009" y="665038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Considera os teoremas seguintes, </a:t>
            </a:r>
            <a:r>
              <a:rPr lang="pt-PT" sz="2200" u="sng" dirty="0">
                <a:solidFill>
                  <a:srgbClr val="FF0000"/>
                </a:solidFill>
              </a:rPr>
              <a:t>recíprocos</a:t>
            </a:r>
            <a:r>
              <a:rPr lang="pt-PT" sz="2200" dirty="0"/>
              <a:t> um do outro. 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009" y="1403391"/>
            <a:ext cx="914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>
                <a:solidFill>
                  <a:srgbClr val="FF0000"/>
                </a:solidFill>
              </a:rPr>
              <a:t>Teorema I:</a:t>
            </a:r>
            <a:r>
              <a:rPr lang="pt-PT" sz="2200" dirty="0">
                <a:solidFill>
                  <a:srgbClr val="0070C0"/>
                </a:solidFill>
              </a:rPr>
              <a:t> “Um triângulo equilátero [ABC] tem os ângulos internos iguais.”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0" y="2231413"/>
            <a:ext cx="914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Teorema II: </a:t>
            </a:r>
            <a:r>
              <a:rPr lang="pt-PT" sz="2200" dirty="0">
                <a:solidFill>
                  <a:srgbClr val="0070C0"/>
                </a:solidFill>
              </a:rPr>
              <a:t>“Um triângulo [ABC] com os ângulos todos iguais é equilátero.”</a:t>
            </a:r>
          </a:p>
        </p:txBody>
      </p:sp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10</a:t>
            </a:fld>
            <a:endParaRPr lang="pt-PT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611560" y="3273244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000" b="1" dirty="0">
                <a:solidFill>
                  <a:srgbClr val="00B050"/>
                </a:solidFill>
              </a:rPr>
              <a:t>Ambas as implicações são verdadeiras .</a:t>
            </a:r>
          </a:p>
        </p:txBody>
      </p:sp>
      <p:sp>
        <p:nvSpPr>
          <p:cNvPr id="18" name="Rectângulo 12"/>
          <p:cNvSpPr/>
          <p:nvPr/>
        </p:nvSpPr>
        <p:spPr>
          <a:xfrm>
            <a:off x="467544" y="3820873"/>
            <a:ext cx="91548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000" b="1" dirty="0">
                <a:solidFill>
                  <a:srgbClr val="00B050"/>
                </a:solidFill>
              </a:rPr>
              <a:t>Logo, os teoremas anteriores podem ser escritos num único teorema:</a:t>
            </a: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-50511" y="4671304"/>
            <a:ext cx="914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i="1" dirty="0">
                <a:solidFill>
                  <a:srgbClr val="0070C0"/>
                </a:solidFill>
              </a:rPr>
              <a:t>“É condição necessária e suficiente para que um triângulo seja equilátero </a:t>
            </a:r>
          </a:p>
          <a:p>
            <a:r>
              <a:rPr lang="pt-PT" sz="2000" i="1" dirty="0">
                <a:solidFill>
                  <a:srgbClr val="0070C0"/>
                </a:solidFill>
              </a:rPr>
              <a:t>que tenha os ângulos iguais.”</a:t>
            </a:r>
          </a:p>
        </p:txBody>
      </p:sp>
    </p:spTree>
    <p:extLst>
      <p:ext uri="{BB962C8B-B14F-4D97-AF65-F5344CB8AC3E}">
        <p14:creationId xmlns:p14="http://schemas.microsoft.com/office/powerpoint/2010/main" val="23673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-10867" y="116632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Exemplo: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ítulo 1"/>
              <p:cNvSpPr txBox="1">
                <a:spLocks/>
              </p:cNvSpPr>
              <p:nvPr/>
            </p:nvSpPr>
            <p:spPr>
              <a:xfrm>
                <a:off x="-16793" y="548680"/>
                <a:ext cx="9144000" cy="18002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0000" lnSpcReduction="100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pt-PT" sz="2200" dirty="0"/>
                  <a:t>Considera, em IR, a implicação:</a:t>
                </a:r>
              </a:p>
              <a:p>
                <a:pPr algn="l"/>
                <a:endParaRPr lang="pt-PT" sz="2200" dirty="0"/>
              </a:p>
              <a:p>
                <a:pPr algn="l"/>
                <a:r>
                  <a:rPr lang="pt-PT" sz="2200" dirty="0"/>
                  <a:t>                                     </a:t>
                </a:r>
                <a:r>
                  <a:rPr lang="pt-PT" sz="2200" b="1" dirty="0">
                    <a:solidFill>
                      <a:srgbClr val="0070C0"/>
                    </a:solidFill>
                  </a:rPr>
                  <a:t>Se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rgbClr val="0070C0"/>
                        </a:solidFill>
                        <a:latin typeface="Cambria Math"/>
                      </a:rPr>
                      <m:t>𝒙</m:t>
                    </m:r>
                    <m:r>
                      <a:rPr lang="pt-PT" sz="2200" b="1" i="1" smtClean="0">
                        <a:solidFill>
                          <a:srgbClr val="0070C0"/>
                        </a:solidFill>
                        <a:latin typeface="Cambria Math"/>
                      </a:rPr>
                      <m:t>=−</m:t>
                    </m:r>
                    <m:r>
                      <a:rPr lang="pt-PT" sz="2200" b="1" i="1" smtClean="0">
                        <a:solidFill>
                          <a:srgbClr val="0070C0"/>
                        </a:solidFill>
                        <a:latin typeface="Cambria Math"/>
                      </a:rPr>
                      <m:t>𝟐</m:t>
                    </m:r>
                    <m:r>
                      <a:rPr lang="pt-PT" sz="2200" b="1" i="0" smtClean="0">
                        <a:solidFill>
                          <a:srgbClr val="0070C0"/>
                        </a:solidFill>
                        <a:latin typeface="Cambria Math"/>
                      </a:rPr>
                      <m:t>,  </m:t>
                    </m:r>
                  </m:oMath>
                </a14:m>
                <a:r>
                  <a:rPr lang="pt-PT" sz="2200" b="1" dirty="0">
                    <a:solidFill>
                      <a:srgbClr val="0070C0"/>
                    </a:solidFill>
                  </a:rPr>
                  <a:t>então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4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pt-PT" sz="24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pt-PT" sz="2400" b="1" i="1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r>
                      <a:rPr lang="pt-PT" sz="2400" b="1" i="1">
                        <a:solidFill>
                          <a:srgbClr val="0070C0"/>
                        </a:solidFill>
                        <a:latin typeface="Cambria Math"/>
                      </a:rPr>
                      <m:t>𝟒</m:t>
                    </m:r>
                    <m:r>
                      <a:rPr lang="pt-PT" sz="2200" b="1" i="1" smtClean="0">
                        <a:solidFill>
                          <a:srgbClr val="0070C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pt-PT" sz="2200" b="1" dirty="0">
                  <a:solidFill>
                    <a:srgbClr val="0070C0"/>
                  </a:solidFill>
                </a:endParaRPr>
              </a:p>
              <a:p>
                <a:endParaRPr lang="pt-PT" sz="2200" dirty="0"/>
              </a:p>
              <a:p>
                <a:pPr algn="l"/>
                <a:r>
                  <a:rPr lang="pt-PT" sz="2200" dirty="0"/>
                  <a:t>Distingue a condição necessária da condição suficiente e diz se a implicação recíproca é verdadeira.</a:t>
                </a:r>
              </a:p>
            </p:txBody>
          </p:sp>
        </mc:Choice>
        <mc:Fallback xmlns="">
          <p:sp>
            <p:nvSpPr>
              <p:cNvPr id="5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793" y="548680"/>
                <a:ext cx="9144000" cy="1800200"/>
              </a:xfrm>
              <a:prstGeom prst="rect">
                <a:avLst/>
              </a:prstGeom>
              <a:blipFill rotWithShape="0">
                <a:blip r:embed="rId2"/>
                <a:stretch>
                  <a:fillRect l="-667" t="-2712" b="-54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ítulo 1"/>
              <p:cNvSpPr txBox="1">
                <a:spLocks/>
              </p:cNvSpPr>
              <p:nvPr/>
            </p:nvSpPr>
            <p:spPr>
              <a:xfrm>
                <a:off x="-12859" y="2708920"/>
                <a:ext cx="9144000" cy="1224136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2147888" indent="-2147888" algn="l"/>
                <a:r>
                  <a:rPr lang="pt-PT" sz="2000" dirty="0">
                    <a:solidFill>
                      <a:srgbClr val="0070C0"/>
                    </a:solidFill>
                  </a:rPr>
                  <a:t>Condição suficiente: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=−2</m:t>
                    </m:r>
                  </m:oMath>
                </a14:m>
                <a:endParaRPr lang="pt-PT" sz="2000" i="1" dirty="0">
                  <a:latin typeface="Cambria Math"/>
                </a:endParaRPr>
              </a:p>
              <a:p>
                <a:pPr marL="2147888" indent="-2147888"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000" dirty="0"/>
              </a:p>
              <a:p>
                <a:pPr marL="2147888" indent="-2147888" algn="l"/>
                <a:r>
                  <a:rPr lang="pt-PT" sz="2000" dirty="0">
                    <a:solidFill>
                      <a:srgbClr val="0070C0"/>
                    </a:solidFill>
                  </a:rPr>
                  <a:t>Condição necessária: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=4</m:t>
                    </m:r>
                  </m:oMath>
                </a14:m>
                <a:endParaRPr lang="pt-PT" sz="2000" dirty="0"/>
              </a:p>
              <a:p>
                <a:pPr marL="2147888" indent="-2147888" algn="l"/>
                <a:endParaRPr lang="pt-PT" sz="2000" dirty="0"/>
              </a:p>
            </p:txBody>
          </p:sp>
        </mc:Choice>
        <mc:Fallback xmlns="">
          <p:sp>
            <p:nvSpPr>
              <p:cNvPr id="6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859" y="2708920"/>
                <a:ext cx="9144000" cy="1224136"/>
              </a:xfrm>
              <a:prstGeom prst="rect">
                <a:avLst/>
              </a:prstGeom>
              <a:blipFill rotWithShape="0">
                <a:blip r:embed="rId3"/>
                <a:stretch>
                  <a:fillRect l="-733" t="-597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ítulo 1"/>
              <p:cNvSpPr txBox="1">
                <a:spLocks/>
              </p:cNvSpPr>
              <p:nvPr/>
            </p:nvSpPr>
            <p:spPr>
              <a:xfrm>
                <a:off x="-22725" y="3817895"/>
                <a:ext cx="9144000" cy="69122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2147888" indent="-2147888" algn="l"/>
                <a:r>
                  <a:rPr lang="pt-PT" sz="2000" dirty="0">
                    <a:solidFill>
                      <a:srgbClr val="0070C0"/>
                    </a:solidFill>
                  </a:rPr>
                  <a:t>Implicação recíproca:</a:t>
                </a:r>
                <a:r>
                  <a:rPr lang="pt-PT" sz="2000" dirty="0"/>
                  <a:t> 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=4</m:t>
                    </m:r>
                  </m:oMath>
                </a14:m>
                <a:r>
                  <a:rPr lang="pt-PT" sz="2000" dirty="0"/>
                  <a:t>,  então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=−2</m:t>
                    </m:r>
                  </m:oMath>
                </a14:m>
                <a:r>
                  <a:rPr lang="pt-PT" sz="2000" dirty="0"/>
                  <a:t>.  </a:t>
                </a:r>
              </a:p>
            </p:txBody>
          </p:sp>
        </mc:Choice>
        <mc:Fallback xmlns="">
          <p:sp>
            <p:nvSpPr>
              <p:cNvPr id="13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725" y="3817895"/>
                <a:ext cx="9144000" cy="691225"/>
              </a:xfrm>
              <a:prstGeom prst="rect">
                <a:avLst/>
              </a:prstGeom>
              <a:blipFill rotWithShape="0">
                <a:blip r:embed="rId4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ítulo 1"/>
              <p:cNvSpPr txBox="1">
                <a:spLocks/>
              </p:cNvSpPr>
              <p:nvPr/>
            </p:nvSpPr>
            <p:spPr>
              <a:xfrm>
                <a:off x="0" y="4483230"/>
                <a:ext cx="9144000" cy="146605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2147888" indent="-2147888" algn="l">
                  <a:lnSpc>
                    <a:spcPct val="150000"/>
                  </a:lnSpc>
                </a:pPr>
                <a:r>
                  <a:rPr lang="pt-PT" sz="2000" dirty="0"/>
                  <a:t>A implicação recíproca é falsa. 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pt-PT" sz="2000" dirty="0"/>
                  <a:t>Sabe-se que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=4</m:t>
                    </m:r>
                    <m:r>
                      <a:rPr lang="pt-PT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 panose="02040503050406030204" pitchFamily="18" charset="0"/>
                      </a:rPr>
                      <m:t>e</m:t>
                    </m:r>
                  </m:oMath>
                </a14:m>
                <a:r>
                  <a:rPr lang="pt-PT" sz="2000" dirty="0"/>
                  <a:t> não é necessariamente verdade que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=−2</m:t>
                    </m:r>
                  </m:oMath>
                </a14:m>
                <a:r>
                  <a:rPr lang="pt-PT" sz="2000" dirty="0"/>
                  <a:t>, 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pt-PT" sz="2000" dirty="0"/>
                  <a:t>pois pode ocorrer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=2.</m:t>
                    </m:r>
                  </m:oMath>
                </a14:m>
                <a:endParaRPr lang="pt-PT" sz="2000" dirty="0"/>
              </a:p>
            </p:txBody>
          </p:sp>
        </mc:Choice>
        <mc:Fallback xmlns="">
          <p:sp>
            <p:nvSpPr>
              <p:cNvPr id="14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483230"/>
                <a:ext cx="9144000" cy="1466050"/>
              </a:xfrm>
              <a:prstGeom prst="rect">
                <a:avLst/>
              </a:prstGeom>
              <a:blipFill rotWithShape="0">
                <a:blip r:embed="rId5"/>
                <a:stretch>
                  <a:fillRect l="-667" b="-414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7CB04-8009-4D9A-93B3-1C7B3D9C4503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832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2182</TotalTime>
  <Words>931</Words>
  <Application>Microsoft Office PowerPoint</Application>
  <PresentationFormat>Apresentação no Ecrã (4:3)</PresentationFormat>
  <Paragraphs>150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Condição suficiente  e condição necessária</vt:lpstr>
      <vt:lpstr>Apresentação do PowerPoint</vt:lpstr>
      <vt:lpstr>Apresentação do PowerPoint</vt:lpstr>
      <vt:lpstr>Apresentação do PowerPoint</vt:lpstr>
      <vt:lpstr>Teorema Recíproco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SÓNIA</dc:creator>
  <cp:lastModifiedBy>Utilizador</cp:lastModifiedBy>
  <cp:revision>111</cp:revision>
  <cp:lastPrinted>2016-05-02T10:58:50Z</cp:lastPrinted>
  <dcterms:created xsi:type="dcterms:W3CDTF">2015-12-26T23:05:41Z</dcterms:created>
  <dcterms:modified xsi:type="dcterms:W3CDTF">2017-05-09T08:00:38Z</dcterms:modified>
</cp:coreProperties>
</file>